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7" r:id="rId2"/>
    <p:sldId id="258" r:id="rId3"/>
    <p:sldId id="1855" r:id="rId4"/>
    <p:sldId id="757" r:id="rId5"/>
    <p:sldId id="1810" r:id="rId6"/>
    <p:sldId id="1800" r:id="rId7"/>
    <p:sldId id="1832" r:id="rId8"/>
    <p:sldId id="1816" r:id="rId9"/>
    <p:sldId id="1849" r:id="rId10"/>
    <p:sldId id="1850" r:id="rId11"/>
    <p:sldId id="1847" r:id="rId12"/>
    <p:sldId id="1856" r:id="rId13"/>
    <p:sldId id="260" r:id="rId14"/>
    <p:sldId id="1857" r:id="rId15"/>
  </p:sldIdLst>
  <p:sldSz cx="12192000" cy="6858000"/>
  <p:notesSz cx="6858000" cy="9144000"/>
  <p:custDataLst>
    <p:tags r:id="rId1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F9C7A0-7C67-4F66-B2BC-34094EC2604B}" v="639" dt="2024-12-04T08:33:18.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6651" autoAdjust="0"/>
  </p:normalViewPr>
  <p:slideViewPr>
    <p:cSldViewPr snapToGrid="0">
      <p:cViewPr varScale="1">
        <p:scale>
          <a:sx n="50" d="100"/>
          <a:sy n="50" d="100"/>
        </p:scale>
        <p:origin x="19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8FEC1-8120-4035-A059-F7CE54FFE15A}" type="datetimeFigureOut">
              <a:rPr lang="da-DK" smtClean="0"/>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83E7D-B74A-4470-B496-3BF9A342ECB3}" type="slidenum">
              <a:rPr lang="da-DK" smtClean="0"/>
              <a:t>‹nr.›</a:t>
            </a:fld>
            <a:endParaRPr lang="da-DK"/>
          </a:p>
        </p:txBody>
      </p:sp>
    </p:spTree>
    <p:extLst>
      <p:ext uri="{BB962C8B-B14F-4D97-AF65-F5344CB8AC3E}">
        <p14:creationId xmlns:p14="http://schemas.microsoft.com/office/powerpoint/2010/main" val="12679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denne udgave af Nest i dagtilbud omkring Relationer og børnefællesskaber.  Denne udgave er en del af fem Pixi udgaver af Nest i dagtilbud som kommer omkring de forskellige delelementer som til sammen udgør Nest i dagtilbud.</a:t>
            </a:r>
          </a:p>
        </p:txBody>
      </p:sp>
      <p:sp>
        <p:nvSpPr>
          <p:cNvPr id="4" name="Pladsholder til slidenummer 3"/>
          <p:cNvSpPr>
            <a:spLocks noGrp="1"/>
          </p:cNvSpPr>
          <p:nvPr>
            <p:ph type="sldNum" sz="quarter" idx="5"/>
          </p:nvPr>
        </p:nvSpPr>
        <p:spPr/>
        <p:txBody>
          <a:bodyPr/>
          <a:lstStyle/>
          <a:p>
            <a:fld id="{C8B83E7D-B74A-4470-B496-3BF9A342ECB3}" type="slidenum">
              <a:rPr lang="da-DK" smtClean="0"/>
              <a:t>1</a:t>
            </a:fld>
            <a:endParaRPr lang="da-DK"/>
          </a:p>
        </p:txBody>
      </p:sp>
    </p:spTree>
    <p:extLst>
      <p:ext uri="{BB962C8B-B14F-4D97-AF65-F5344CB8AC3E}">
        <p14:creationId xmlns:p14="http://schemas.microsoft.com/office/powerpoint/2010/main" val="361947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tager viden om barnet og læringsmiljøet og har fokus på hvordan de professionel kan bringe denne i spil og justere sig for at understøtte barnets deltagelsesmuligheder. Dette gælder også i leg. Både den som børnene selv vælger og rammesætter, den som de voksne inviterer ind til eller rammesætter. </a:t>
            </a:r>
          </a:p>
          <a:p>
            <a:endParaRPr lang="da-DK" dirty="0"/>
          </a:p>
          <a:p>
            <a:r>
              <a:rPr lang="da-DK" dirty="0"/>
              <a:t>I teori omkring Leg er den voksnes rolle i leg beskrevet som den gode </a:t>
            </a:r>
            <a:r>
              <a:rPr lang="da-DK" dirty="0" err="1"/>
              <a:t>medleger</a:t>
            </a:r>
            <a:r>
              <a:rPr lang="da-DK" dirty="0"/>
              <a:t>. Her er der ikke fokus på at igangsætte og rammesætte legen. Med at understøtte deltagelse ind i lege. Den professionelles rolle bliver derfor at sikre at alle børn har en motivation for legen. Dette kan gøres ved at hjælpe til at børnenes ideer og interesser bliver hørt og får en plads ind i legen. Ved at være med til at gøre legen spændende, måske bidrage til lidt dramatik i legen. Dette er også med til at fastholde motivation og undgå tomgang i legen. Når man er den gode </a:t>
            </a:r>
            <a:r>
              <a:rPr lang="da-DK" dirty="0" err="1"/>
              <a:t>medleger</a:t>
            </a:r>
            <a:r>
              <a:rPr lang="da-DK" dirty="0"/>
              <a:t> går man med i rollen. Har man fået tildelt rollen som hund, leger man med som hund og understøtter børnenes </a:t>
            </a:r>
            <a:r>
              <a:rPr lang="da-DK" dirty="0" err="1"/>
              <a:t>legehandliger</a:t>
            </a:r>
            <a:r>
              <a:rPr lang="da-DK" dirty="0"/>
              <a:t>. Som </a:t>
            </a:r>
            <a:r>
              <a:rPr lang="da-DK" dirty="0" err="1"/>
              <a:t>medleger</a:t>
            </a:r>
            <a:r>
              <a:rPr lang="da-DK" dirty="0"/>
              <a:t> er man også Rollemodel for de børn som skal have hjælp til lege ideer og handlinger. </a:t>
            </a:r>
          </a:p>
        </p:txBody>
      </p:sp>
      <p:sp>
        <p:nvSpPr>
          <p:cNvPr id="4" name="Pladsholder til slidenummer 3"/>
          <p:cNvSpPr>
            <a:spLocks noGrp="1"/>
          </p:cNvSpPr>
          <p:nvPr>
            <p:ph type="sldNum" sz="quarter" idx="5"/>
          </p:nvPr>
        </p:nvSpPr>
        <p:spPr/>
        <p:txBody>
          <a:bodyPr/>
          <a:lstStyle/>
          <a:p>
            <a:fld id="{C8B83E7D-B74A-4470-B496-3BF9A342ECB3}" type="slidenum">
              <a:rPr lang="da-DK" smtClean="0"/>
              <a:t>10</a:t>
            </a:fld>
            <a:endParaRPr lang="da-DK"/>
          </a:p>
        </p:txBody>
      </p:sp>
    </p:spTree>
    <p:extLst>
      <p:ext uri="{BB962C8B-B14F-4D97-AF65-F5344CB8AC3E}">
        <p14:creationId xmlns:p14="http://schemas.microsoft.com/office/powerpoint/2010/main" val="2089109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har dette også betydning i metoden Rollemodellering. </a:t>
            </a:r>
          </a:p>
          <a:p>
            <a:endParaRPr lang="da-DK" dirty="0"/>
          </a:p>
          <a:p>
            <a:r>
              <a:rPr lang="da-DK" dirty="0"/>
              <a:t>Rollemodellering gør sig gældende i leg som den gode </a:t>
            </a:r>
            <a:r>
              <a:rPr lang="da-DK" dirty="0" err="1"/>
              <a:t>medleger</a:t>
            </a:r>
            <a:r>
              <a:rPr lang="da-DK" dirty="0"/>
              <a:t>, men også i hverdagens rutiner og aktiviteter. Den voksne skal være den positive rollemodel dagen igennem ved at turde gå forrest. Hvordan venter man på kø til toilettet. Hvordan løser man en konflikt med sin legekammerat, hvad gør man når man leger bager butik. Når pilen på </a:t>
            </a:r>
            <a:r>
              <a:rPr lang="da-DK" dirty="0" err="1"/>
              <a:t>stemmeskalen</a:t>
            </a:r>
            <a:r>
              <a:rPr lang="da-DK" dirty="0"/>
              <a:t> er sat på ingen stemme gælder det også den voksne. </a:t>
            </a:r>
          </a:p>
          <a:p>
            <a:endParaRPr lang="da-DK" dirty="0"/>
          </a:p>
          <a:p>
            <a:r>
              <a:rPr lang="da-DK" dirty="0"/>
              <a:t>Man skal vise børnene hvad man ønsker og forventer de skal gøre, frem for blot at fortælle eller anvise dette. Altså mindre snak – mere deltagelse. </a:t>
            </a:r>
          </a:p>
        </p:txBody>
      </p:sp>
      <p:sp>
        <p:nvSpPr>
          <p:cNvPr id="4" name="Pladsholder til slidenummer 3"/>
          <p:cNvSpPr>
            <a:spLocks noGrp="1"/>
          </p:cNvSpPr>
          <p:nvPr>
            <p:ph type="sldNum" sz="quarter" idx="5"/>
          </p:nvPr>
        </p:nvSpPr>
        <p:spPr/>
        <p:txBody>
          <a:bodyPr/>
          <a:lstStyle/>
          <a:p>
            <a:fld id="{2562A77B-2EC2-4AAF-910F-ACD5018F78A0}" type="slidenum">
              <a:rPr lang="da-DK" smtClean="0"/>
              <a:t>11</a:t>
            </a:fld>
            <a:endParaRPr lang="da-DK"/>
          </a:p>
        </p:txBody>
      </p:sp>
    </p:spTree>
    <p:extLst>
      <p:ext uri="{BB962C8B-B14F-4D97-AF65-F5344CB8AC3E}">
        <p14:creationId xmlns:p14="http://schemas.microsoft.com/office/powerpoint/2010/main" val="3074728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sidste pædagogiske metode vi vil præsentere er </a:t>
            </a:r>
            <a:r>
              <a:rPr lang="da-DK" dirty="0" err="1"/>
              <a:t>Børnsspor</a:t>
            </a:r>
            <a:r>
              <a:rPr lang="da-DK" dirty="0"/>
              <a:t>, interesser og styrker. </a:t>
            </a:r>
          </a:p>
          <a:p>
            <a:endParaRPr lang="da-DK" dirty="0"/>
          </a:p>
          <a:p>
            <a:r>
              <a:rPr lang="da-DK" dirty="0"/>
              <a:t>Denne metode er særlig central når vi vil understøtte børns oplevelse af autonomi og kompetence. </a:t>
            </a:r>
          </a:p>
          <a:p>
            <a:endParaRPr lang="da-DK" dirty="0"/>
          </a:p>
          <a:p>
            <a:r>
              <a:rPr lang="da-DK" dirty="0"/>
              <a:t>Når man vil sikre deltagelse for alle børn er det vigtigt at inddrage Børnes egne perspektiver på hvad de er optaget af og hvad de kan bidrage med. </a:t>
            </a:r>
          </a:p>
          <a:p>
            <a:endParaRPr lang="da-DK" dirty="0"/>
          </a:p>
          <a:p>
            <a:r>
              <a:rPr lang="da-DK" dirty="0"/>
              <a:t>At give børnene valgt muligheder som matcher deres forudsætninger kræver at man har viden om deres nærmeste udviklings zone men og viden op hvad de interessere sig for, ellers vil det ikke opleves som relevante valgmuligheder. Hvis man for eksempel har vurderes at der skal være tre legestationer i gang om eftermiddagen og valgt ter stille sidde aktiviteter, da man har vurderet at flere af børnene om eftermiddagen ikke det sociale overskud til en vild tumleleg. Men disse børn er netop optage af de fysiske lege og vil have svært ved at vælge eller blive matche i de valgte aktiviteter. Der kan derfor være en overvejelse om hvilke leg vil kunne til gode se børnene interesser, men også tage hensyn til deres kompetencer og overskud om eftermiddagen.  </a:t>
            </a:r>
          </a:p>
          <a:p>
            <a:endParaRPr lang="da-DK" dirty="0"/>
          </a:p>
          <a:p>
            <a:r>
              <a:rPr lang="da-DK" dirty="0"/>
              <a:t>Ved at tage afsæt i et barns interesser i den leg som den voksne går med i kan dette barns deltagelses muligheder for øges ligesom barnet kan får en anden position ind fællesskabet, der tages afsæt i noget han er god til og ved noget om.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D92C9-163A-4737-8E82-50FDB636CDA1}"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26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EVAs</a:t>
            </a:r>
            <a:r>
              <a:rPr lang="da-DK" dirty="0"/>
              <a:t> temahæfte om leg.</a:t>
            </a:r>
          </a:p>
        </p:txBody>
      </p:sp>
      <p:sp>
        <p:nvSpPr>
          <p:cNvPr id="4" name="Pladsholder til slidenummer 3"/>
          <p:cNvSpPr>
            <a:spLocks noGrp="1"/>
          </p:cNvSpPr>
          <p:nvPr>
            <p:ph type="sldNum" sz="quarter" idx="10"/>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021085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3D1EDF5-A220-4271-886B-BC11641B2274}" type="slidenum">
              <a:rPr lang="da-DK" smtClean="0"/>
              <a:t>14</a:t>
            </a:fld>
            <a:endParaRPr lang="da-DK"/>
          </a:p>
        </p:txBody>
      </p:sp>
    </p:spTree>
    <p:extLst>
      <p:ext uri="{BB962C8B-B14F-4D97-AF65-F5344CB8AC3E}">
        <p14:creationId xmlns:p14="http://schemas.microsoft.com/office/powerpoint/2010/main" val="1105809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denne Pixi udgave af Nest i dagtilbud vil du blive præsenteret for hvordan man i Nest i dagtilbud forstår relationens betydning, både relationen mellem barn og voksen og relationen mellem børnene. Her får de professionelles forståelse af børnefællesskaber betydning for børnenes relationer. I forlængende af perspektiver på børnefællesskabet, kommer vi omkring leg og legens betydning, da dette er den centrale form for interaktion i </a:t>
            </a:r>
            <a:r>
              <a:rPr lang="da-DK" dirty="0" err="1"/>
              <a:t>børnefælleskaberne</a:t>
            </a:r>
            <a:r>
              <a:rPr lang="da-DK" dirty="0"/>
              <a:t>. </a:t>
            </a:r>
          </a:p>
          <a:p>
            <a:endParaRPr lang="da-DK" dirty="0"/>
          </a:p>
          <a:p>
            <a:r>
              <a:rPr lang="da-DK" dirty="0"/>
              <a:t>I Nest arbejder man med tre pædagogiske tilgange til at arbejde med og mod positive relationer. Der arbejdes med positiv voksenstøtte, Rollemodellering og Børns spor, interesser og styrker. </a:t>
            </a:r>
          </a:p>
          <a:p>
            <a:endParaRPr lang="da-DK" dirty="0"/>
          </a:p>
          <a:p>
            <a:r>
              <a:rPr lang="da-DK" dirty="0"/>
              <a:t>Slutteligt vil vi i denne Pixi udgave komme med perspektiver til det fortsatte arbejde med relationer og børnefællesskaber. </a:t>
            </a:r>
          </a:p>
        </p:txBody>
      </p:sp>
      <p:sp>
        <p:nvSpPr>
          <p:cNvPr id="4" name="Pladsholder til slidenummer 3"/>
          <p:cNvSpPr>
            <a:spLocks noGrp="1"/>
          </p:cNvSpPr>
          <p:nvPr>
            <p:ph type="sldNum" sz="quarter" idx="5"/>
          </p:nvPr>
        </p:nvSpPr>
        <p:spPr/>
        <p:txBody>
          <a:bodyPr/>
          <a:lstStyle/>
          <a:p>
            <a:fld id="{470475A0-ABEE-4FA0-B4D1-ABAA33FAD49B}" type="slidenum">
              <a:rPr lang="da-DK" smtClean="0"/>
              <a:t>2</a:t>
            </a:fld>
            <a:endParaRPr lang="da-DK"/>
          </a:p>
        </p:txBody>
      </p:sp>
    </p:spTree>
    <p:extLst>
      <p:ext uri="{BB962C8B-B14F-4D97-AF65-F5344CB8AC3E}">
        <p14:creationId xmlns:p14="http://schemas.microsoft.com/office/powerpoint/2010/main" val="30086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1944D019-A169-472E-B389-FF7094CBFC53}"/>
              </a:ext>
            </a:extLst>
          </p:cNvPr>
          <p:cNvSpPr>
            <a:spLocks noGrp="1"/>
          </p:cNvSpPr>
          <p:nvPr>
            <p:ph type="body" idx="1"/>
          </p:nvPr>
        </p:nvSpPr>
        <p:spPr/>
        <p:txBody>
          <a:bodyPr/>
          <a:lstStyle/>
          <a:p>
            <a:r>
              <a:rPr lang="da-DK" noProof="0" dirty="0">
                <a:cs typeface="Calibri"/>
              </a:rPr>
              <a:t>At der skal være fokus på Relationer, fællesskaber og leg i dagtilbud er ikke unikt for Nest i dagtilbud. Dette er et krav som er tydeliggjort i den styrkede pædagogiske læreplan. Her fremgår det at dagtilbud skal stræbe mod at al leg, dannelse og læring sker i børnefællesskaber. Dette har betydning for hvordan barnet oplever sig selv, dets udviklings og tryghed i gruppen, hvordan de voksne understøtter rammer for fællesskabet. har bliver det balancen at tage hensyn til både individ og fællesskabet. Denne balance mellem individ og fællesskabet er en del af det pædagogiske grundlag i Nest i dagtilbud. Dette arbejdes der med gennem tretrins-modellen og kontekstuel modellen. Som præsenteres i Pixi udgaven Nest i dagtilbud  fundamentet. </a:t>
            </a:r>
          </a:p>
          <a:p>
            <a:endParaRPr lang="da-DK" noProof="0" dirty="0">
              <a:cs typeface="Calibri"/>
            </a:endParaRPr>
          </a:p>
          <a:p>
            <a:r>
              <a:rPr lang="da-DK" noProof="0" dirty="0">
                <a:cs typeface="Calibri"/>
              </a:rPr>
              <a:t>Det centrale i tretrins-modellen er at der arbejdes med viden om hvad det enkelte barn har brug for, denne viden foldes ud i børnefællesskabet i forhold til hvordan denne viden kan være med til at kvalificere praksis ind i børnefællesskabet, så alle børn får gavn af denne viden.</a:t>
            </a:r>
          </a:p>
        </p:txBody>
      </p:sp>
    </p:spTree>
    <p:extLst>
      <p:ext uri="{BB962C8B-B14F-4D97-AF65-F5344CB8AC3E}">
        <p14:creationId xmlns:p14="http://schemas.microsoft.com/office/powerpoint/2010/main" val="297088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None/>
              <a:tabLst/>
              <a:defRPr/>
            </a:pPr>
            <a:r>
              <a:rPr lang="da-DK" b="0" dirty="0"/>
              <a:t>Relationer har afgørende betydning for både individet udvikling og deltagelse i fællesskabet. Det gælder både når det er de positive relationer og når det er negative relationer som er på spil. </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De positive relationer er med til at sikre at barnet er trygt og derved har grundlaget for at være læringsklar og har mod på at deltage i fællesskabet. Ser man på hvilke faktorer som giver kvalitet i dagtilbud er relations den enkelt faktorer  som har størst betydning for barnet. Den professionelles relation til barnet har betydning for barnets deltagelse, for børnenes relationer til hinanden, for barnets selvværd, men også for dets mulighed for selvregulering.</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I Nest arbejder man med at sikre de positive relationer i fællesskabet, for derved at give barnet de bedste rammer for dets kognitive udvikling f.eks. kunne træne sin i fleksibilitet og arbejdes hukommelsen, men også for den emotionelle udvikling, at lære sine følelser at kende, dele følelser og stemninger med andre, kunne genkende følelser hos andre. De positive relationer i fællesskabet giver også et læringsrum for at øve sig i sociale kompetencer, at kunne afstemme sig og gøre sig tilgængelig for andre, kunne aflæse den sociale situation, her får barnet også en øvebane for det sproglige udvikling. Sproget er socialt og det læres i det sociale samspil. Det handler både om de før sproglige kompetencer, ordforråd og den sociale dimension af sproget. </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I dette samspil har den professionelles relationskompetence stor betydning. Har trækker vi på Louise Kline som tager afsæt i selvbestemmelses teorien, som der er præsenteret i Pixiudgaven Nest i dagtilbud – fundamentet. Den relationskompetence professionelle er kendetegnede ved at man indgår i udviklingsstøttende samspil. I dette samspil fremhæver Louise Klinge fem kendetegn</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For det første skal den professionelle være en god afstemmer – det vil sige med sit </a:t>
            </a:r>
            <a:r>
              <a:rPr lang="da-DK" b="0" dirty="0" err="1"/>
              <a:t>kropsprog</a:t>
            </a:r>
            <a:r>
              <a:rPr lang="da-DK" b="0" dirty="0"/>
              <a:t>, gestik, tonefald, afstemme sig barnet og den positive relation, herved vise at man vil</a:t>
            </a:r>
          </a:p>
          <a:p>
            <a:pPr marL="0" marR="0" lvl="0" indent="0" algn="l" defTabSz="914400" rtl="0" eaLnBrk="1" fontAlgn="auto" latinLnBrk="0" hangingPunct="1">
              <a:lnSpc>
                <a:spcPct val="150000"/>
              </a:lnSpc>
              <a:spcBef>
                <a:spcPts val="0"/>
              </a:spcBef>
              <a:spcAft>
                <a:spcPts val="0"/>
              </a:spcAft>
              <a:buClrTx/>
              <a:buSzTx/>
              <a:buNone/>
              <a:tabLst/>
              <a:defRPr/>
            </a:pPr>
            <a:r>
              <a:rPr lang="da-DK" b="0" dirty="0"/>
              <a:t>l hinanden det godt. Den professionelle bruger således både sit Verbalt og nonverbalt sprog til at vise barnet og </a:t>
            </a:r>
            <a:r>
              <a:rPr lang="da-DK" b="0" dirty="0" err="1"/>
              <a:t>rejsten</a:t>
            </a:r>
            <a:r>
              <a:rPr lang="da-DK" b="0" dirty="0"/>
              <a:t> af børnegruppen at man gerne vil barnet og det er vigtigt.  </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For det andet taler Louise Klinge om Omsorgs etiske handlinger. Med afsæt i at børn gerne vil gøre det godt, skaber den voksne mulighed for at barnet at gøre noget godt for sine venner og for fællesskabet. Det handler også om at forstørrer og lyse på når </a:t>
            </a:r>
            <a:r>
              <a:rPr lang="da-DK" b="0" dirty="0" err="1"/>
              <a:t>barbet</a:t>
            </a:r>
            <a:r>
              <a:rPr lang="da-DK" b="0" dirty="0"/>
              <a:t> f.eks. Deler med sin ven. Dette er med til at styrker barnets mulighed for at gøre noget godt og se værdien i at bidrage og hjælpe til i fællesskabet. </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Så fremhæver Louise Klinge de tre grundlæggende behov fra selvbestemmelses teorien som væsentlig for den </a:t>
            </a:r>
            <a:r>
              <a:rPr lang="da-DK" b="0" dirty="0" err="1"/>
              <a:t>professionnels</a:t>
            </a:r>
            <a:r>
              <a:rPr lang="da-DK" b="0" dirty="0"/>
              <a:t> relationskompetence. </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Den professionelle skal give barnet mulighed for at opleve autonomi. Den voksne skal lytter og følger og forstørre barnets initiativ, både for barnet selv med også for omgivelserne. Der hvor barnet ikke selv har mulighed for at bestemme skal dette behov stadig støttes ved at den voksne understøtter mening for barnet. Man er måske ikke sulten, men følger med </a:t>
            </a:r>
            <a:r>
              <a:rPr lang="da-DK" b="0" dirty="0" err="1"/>
              <a:t>hentil</a:t>
            </a:r>
            <a:r>
              <a:rPr lang="da-DK" b="0" dirty="0"/>
              <a:t> bordet da det også er hyggeligt at sidde og snakke med den voksne og sine venner. </a:t>
            </a:r>
          </a:p>
          <a:p>
            <a:pPr marL="0" marR="0" lvl="0" indent="0" algn="l" defTabSz="914400" rtl="0" eaLnBrk="1" fontAlgn="auto" latinLnBrk="0" hangingPunct="1">
              <a:lnSpc>
                <a:spcPct val="150000"/>
              </a:lnSpc>
              <a:spcBef>
                <a:spcPts val="0"/>
              </a:spcBef>
              <a:spcAft>
                <a:spcPts val="0"/>
              </a:spcAft>
              <a:buClrTx/>
              <a:buSzTx/>
              <a:buNone/>
              <a:tabLst/>
              <a:defRPr/>
            </a:pPr>
            <a:r>
              <a:rPr lang="da-DK" b="0" dirty="0"/>
              <a:t>Så skal den professionelle sikre at de aktiviteter og lege barnet deltager i passer til barnets kompetencer, så ledes at barnet oplever mestring, at kunne lykkes. Det skal således hverken være for udfordrende, men heller ikke for kedeligt. </a:t>
            </a:r>
          </a:p>
          <a:p>
            <a:pPr marL="0" marR="0" lvl="0" indent="0" algn="l" defTabSz="914400" rtl="0" eaLnBrk="1" fontAlgn="auto" latinLnBrk="0" hangingPunct="1">
              <a:lnSpc>
                <a:spcPct val="150000"/>
              </a:lnSpc>
              <a:spcBef>
                <a:spcPts val="0"/>
              </a:spcBef>
              <a:spcAft>
                <a:spcPts val="0"/>
              </a:spcAft>
              <a:buClrTx/>
              <a:buSzTx/>
              <a:buNone/>
              <a:tabLst/>
              <a:defRPr/>
            </a:pPr>
            <a:r>
              <a:rPr lang="da-DK" b="0" dirty="0"/>
              <a:t>Endeligt skal den professionelle sikre at barnet oplever </a:t>
            </a:r>
            <a:r>
              <a:rPr lang="da-DK" b="0" dirty="0" err="1"/>
              <a:t>samhøring</a:t>
            </a:r>
            <a:r>
              <a:rPr lang="da-DK" b="0" dirty="0"/>
              <a:t> med fællesskabet, at barnet føler sig forbundet til den voksne og de øvrige som indgår i fællesskabet. Dette gøres ved at bruge </a:t>
            </a:r>
            <a:r>
              <a:rPr lang="da-DK" b="0" dirty="0" err="1"/>
              <a:t>afstemmere</a:t>
            </a:r>
            <a:r>
              <a:rPr lang="da-DK" b="0" dirty="0"/>
              <a:t> og hjælpe barnet til at opleve sig </a:t>
            </a:r>
            <a:r>
              <a:rPr lang="da-DK" b="0" dirty="0" err="1"/>
              <a:t>samhøring</a:t>
            </a:r>
            <a:r>
              <a:rPr lang="da-DK" b="0" dirty="0"/>
              <a:t> med de andre børn.</a:t>
            </a:r>
          </a:p>
          <a:p>
            <a:pPr marL="0" marR="0" lvl="0" indent="0" algn="l" defTabSz="914400" rtl="0" eaLnBrk="1" fontAlgn="auto" latinLnBrk="0" hangingPunct="1">
              <a:lnSpc>
                <a:spcPct val="150000"/>
              </a:lnSpc>
              <a:spcBef>
                <a:spcPts val="0"/>
              </a:spcBef>
              <a:spcAft>
                <a:spcPts val="0"/>
              </a:spcAft>
              <a:buClrTx/>
              <a:buSzTx/>
              <a:buNone/>
              <a:tabLst/>
              <a:defRPr/>
            </a:pPr>
            <a:endParaRPr lang="da-DK" b="0" dirty="0"/>
          </a:p>
          <a:p>
            <a:pPr marL="0" marR="0" lvl="0" indent="0" algn="l" defTabSz="914400" rtl="0" eaLnBrk="1" fontAlgn="auto" latinLnBrk="0" hangingPunct="1">
              <a:lnSpc>
                <a:spcPct val="150000"/>
              </a:lnSpc>
              <a:spcBef>
                <a:spcPts val="0"/>
              </a:spcBef>
              <a:spcAft>
                <a:spcPts val="0"/>
              </a:spcAft>
              <a:buClrTx/>
              <a:buSzTx/>
              <a:buNone/>
              <a:tabLst/>
              <a:defRPr/>
            </a:pPr>
            <a:r>
              <a:rPr lang="da-DK" b="0" dirty="0"/>
              <a:t>Den Professionelle skal være i øjenhøjde for at kunne se og afstemme sig i forhold til barnet. Når man ikke arbejder </a:t>
            </a:r>
            <a:r>
              <a:rPr lang="da-DK" b="0" dirty="0" err="1"/>
              <a:t>relationskompetent</a:t>
            </a:r>
            <a:r>
              <a:rPr lang="da-DK" b="0" dirty="0"/>
              <a:t> kommer man til at skældud, man har hurtige bevægelse og får ikke lytte og set børnene. </a:t>
            </a:r>
          </a:p>
          <a:p>
            <a:pPr marL="0" marR="0" lvl="0" indent="0" algn="l" defTabSz="914400" rtl="0" eaLnBrk="1" fontAlgn="auto" latinLnBrk="0" hangingPunct="1">
              <a:lnSpc>
                <a:spcPct val="150000"/>
              </a:lnSpc>
              <a:spcBef>
                <a:spcPts val="0"/>
              </a:spcBef>
              <a:spcAft>
                <a:spcPts val="0"/>
              </a:spcAft>
              <a:buClrTx/>
              <a:buSzTx/>
              <a:buNone/>
              <a:tabLst/>
              <a:defRPr/>
            </a:pPr>
            <a:r>
              <a:rPr lang="da-DK" b="0" dirty="0"/>
              <a:t>Når man bruger samarbejdsmodeller (som også præsenteres i en Pixi udgave) kan man give mulighed for at reflektere sammen om relationskompetencen.  Her kan video som data være relevant, for at kunne se samspillet mellem den voksne og barnet.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744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professionelles relationskompetence har betydning for børnefællesskaber. De professionelle er rollemodeller for de positive relationer. Det at de voksne omkring barnet inviterer det ind, viser at barnet er vigtigt og godt at være sammen med har en betydning for hvordan de andre børn også oplever barnet. </a:t>
            </a:r>
          </a:p>
          <a:p>
            <a:endParaRPr lang="da-DK" dirty="0"/>
          </a:p>
          <a:p>
            <a:r>
              <a:rPr lang="da-DK" dirty="0"/>
              <a:t>De voksne skal være nærværende i børnefællesskabet for at kunne hjælpe børnene med af afstemme og oversætte intentioner. Gode børnefællesskaber er præget af foretagsomhed og at man giver plads til hinanden på tværs af kompetencer og alder. Børnefællesskabet  er afgørende for hele barnet socialisering proces. De er øve banen for barnet og får betydning for hvordan barnet vil indgå og møde mennesker i fremtiden. </a:t>
            </a:r>
          </a:p>
          <a:p>
            <a:endParaRPr lang="da-DK" dirty="0"/>
          </a:p>
          <a:p>
            <a:r>
              <a:rPr lang="da-DK" dirty="0"/>
              <a:t>Når de professionelle vil understøtte de positive børnefællesskaber er det centralt at sammensætte grupper på tværs af alder. Det giver børnene mulighed for at kunne være der for andre, hjælpe deres oplevelsesmuligheder gennem hinandens adfærd. </a:t>
            </a:r>
            <a:r>
              <a:rPr lang="da-DK" dirty="0" err="1"/>
              <a:t>Feks</a:t>
            </a:r>
            <a:r>
              <a:rPr lang="da-DK" dirty="0"/>
              <a:t>. I leg hvor man kan blive inspireret af de større børns leg. Dette er centralt i Nest for værdien mangfoldige fællesskaber er en styrke, så det at de professionelle giver forskellige muligheder for at barnet kan positioneres positivt ind i fællesskabet. </a:t>
            </a:r>
          </a:p>
          <a:p>
            <a:endParaRPr lang="da-DK" dirty="0"/>
          </a:p>
          <a:p>
            <a:r>
              <a:rPr lang="da-DK" dirty="0"/>
              <a:t>Rammerne har betydning, når den voksne skal være understøttende og løfte børnenes initiativer, så i Nest sigter man mod at arbejder med mindre fællesskab og reflekteret bruger samarbejdsmodeller – det understøtter og børnenes fællesskab at der dagen i gennem er få skift, ligesom de læring miljøet de professionelle  tilrettelægger tager afsæt i det som optager børnene.</a:t>
            </a:r>
          </a:p>
          <a:p>
            <a:endParaRPr lang="da-DK" dirty="0"/>
          </a:p>
          <a:p>
            <a:r>
              <a:rPr lang="da-DK" dirty="0"/>
              <a:t>Børn kommer ikke med de samme forudsætninger for at deltage i fællesskabet, derfor er det vigtig at de voksne er nærværende rollemodeller til at hjælpe på vej. </a:t>
            </a:r>
          </a:p>
          <a:p>
            <a:endParaRPr lang="da-DK" dirty="0"/>
          </a:p>
          <a:p>
            <a:r>
              <a:rPr lang="da-DK" dirty="0"/>
              <a:t>Eksemplet med at en leg går galt og der opstår en konflikt og når personale spørger hvad der skete, svare flertallet at det var Peter, selvom Peter måske slet ikke var tilstede. Når vi overlader fællesskabet til børnegruppen selv er det ikke nødvendig vis præget af positive relationer. De professionelles opgave er også at Understøtte de fællesskaber som børnene oplever som meningsfulde og give mulighed for at fællesskabet sammen kan være optaget at det som interessere dem eks Der en mindre gruppe børn som er meget opsøgende på at lege i institutionens puderum. Personalet ved at de kun kan have en leg i gang kort tid før der er en som kommer grædende ud og henter hjælp ved en voksen. Man har talt med børnene om at huske og se på hinanden om det bliver for vildt og sige stop. Men legen og konflikten gentager sig. Personalet har snakket om at denne gruppe så ikke kan lege sammen i puderummet. ”det ender altid galt” og de voksne kommer til at skulle fra anden aktivitet for at trøste og udrede konflikten. I Nest vil man undersøge muligheden for at de voksne organiserer sig anderledes, følger børnenes behov og går med i puderummet og hjælper til at afstemme og løfte initiativer børnene i mellem. </a:t>
            </a:r>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1FEC1-632C-4D6D-9773-167D05545FA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5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solidFill>
                <a:schemeClr val="tx2"/>
              </a:solidFill>
              <a:cs typeface="Arial" charset="0"/>
            </a:endParaRPr>
          </a:p>
          <a:p>
            <a:r>
              <a:rPr lang="da-DK" b="0" dirty="0">
                <a:solidFill>
                  <a:schemeClr val="tx2"/>
                </a:solidFill>
                <a:cs typeface="Arial" charset="0"/>
              </a:rPr>
              <a:t>Værdierne i Nest om at alle børn gør det bedste de kan og mangfoldige fællesskaber er en styrke har stor betydning for hvordan det pædagogiske personale støtter op om børnefællesskabet og hjælper forældrene til også at gøre dette. </a:t>
            </a:r>
          </a:p>
          <a:p>
            <a:endParaRPr lang="da-DK" b="0" dirty="0">
              <a:solidFill>
                <a:schemeClr val="tx2"/>
              </a:solidFill>
              <a:cs typeface="Arial" charset="0"/>
            </a:endParaRPr>
          </a:p>
          <a:p>
            <a:r>
              <a:rPr lang="da-DK" b="0" dirty="0">
                <a:solidFill>
                  <a:schemeClr val="tx2"/>
                </a:solidFill>
                <a:cs typeface="Arial" charset="0"/>
              </a:rPr>
              <a:t>I nest tager man afsæt i at det styrker både det enkelte barn og fællesskabet at børne kommer til at lege med forskellige børn – både i forhold til kompetencer, alder, køn og interesser.  </a:t>
            </a:r>
            <a:endParaRPr lang="da-DK" b="0" dirty="0">
              <a:solidFill>
                <a:schemeClr val="tx2"/>
              </a:solidFill>
            </a:endParaRPr>
          </a:p>
          <a:p>
            <a:endParaRPr lang="da-DK" dirty="0"/>
          </a:p>
        </p:txBody>
      </p:sp>
      <p:sp>
        <p:nvSpPr>
          <p:cNvPr id="4" name="Pladsholder til sli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61FEC1-632C-4D6D-9773-167D05545FAE}"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85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BA7A9718-EA6A-786D-494B-96B197FE15FE}"/>
              </a:ext>
            </a:extLst>
          </p:cNvPr>
          <p:cNvSpPr>
            <a:spLocks noGrp="1"/>
          </p:cNvSpPr>
          <p:nvPr>
            <p:ph type="body" idx="1"/>
          </p:nvPr>
        </p:nvSpPr>
        <p:spPr/>
        <p:txBody>
          <a:bodyPr/>
          <a:lstStyle/>
          <a:p>
            <a:r>
              <a:rPr lang="da-DK" dirty="0"/>
              <a:t>Børn kommer med forskellige forudsætninger for at kunne indgå i fællesskabet og relationer. Det er vigtig at det pædagogiske personale ser denne adfærd som et tegn på at her er der noget barnet har brug for hjælp til. Det vil sige at det ikke er adfærden i sig selv som er et problem. Problemet opstår når barnet gerne vil være med i en leg, men bliver afvist eller flader ud af legen fordi det af de andre børn ikke bliver oplevet som en god </a:t>
            </a:r>
            <a:r>
              <a:rPr lang="da-DK" dirty="0" err="1"/>
              <a:t>medleger</a:t>
            </a:r>
            <a:r>
              <a:rPr lang="da-DK" dirty="0"/>
              <a:t> og barnet ikke selv har kompetencerne til at byde ind i legen på fod med de andre børn. </a:t>
            </a:r>
          </a:p>
          <a:p>
            <a:endParaRPr lang="da-DK" dirty="0"/>
          </a:p>
          <a:p>
            <a:r>
              <a:rPr lang="da-DK" dirty="0"/>
              <a:t>Så det at man kan se børn som primært er opsøgende på asymmetriske relationer, har vanskeligt ved at gå på kompromis og flytte sig i legen eller børn som trækker sig fra leg, er afvisende på kontakt, fortæller at har er noget på spil som skal arbejdes med gennem den professionelles relation til barnet og børnegruppen og børnegruppens relation til hinanden. Det tolkning han laver på baggrund af den observeret adfærd skal give en retning for den indsats der skal laves i læring miljøet. De professionals skal vurdere hvordan de kan understøtte barnets relationskompetencer ved selv at arbejde relations kompetent i læringsmiljøet. </a:t>
            </a:r>
          </a:p>
          <a:p>
            <a:endParaRPr lang="da-DK" dirty="0"/>
          </a:p>
          <a:p>
            <a:r>
              <a:rPr lang="da-DK" dirty="0"/>
              <a:t>Der er i dagtilbud en stigende opmærksomhed på børn som har svært ved at lege og indgå i længerevarende relationer med de øvrige børn. Derfor er det relevant at der er et generelt blik for hvordan man møder børnene og hvilke rammer der er for at de voksne kan være nærværende i relationen. </a:t>
            </a:r>
          </a:p>
          <a:p>
            <a:endParaRPr lang="da-DK" dirty="0"/>
          </a:p>
          <a:p>
            <a:r>
              <a:rPr lang="da-DK" dirty="0"/>
              <a:t>Desværre viser forskning af de børn som har svære ved at indgå i relationer, som ofte kommer til at handle uhensigtsmæssigt i deres kontakt, i højere grad oplever at blive irettesat, at få skæld ud og blive talt til i en byde tone, og har derved færre interaktioner og kortere varende interaktioner med de voksne. </a:t>
            </a:r>
          </a:p>
        </p:txBody>
      </p:sp>
    </p:spTree>
    <p:extLst>
      <p:ext uri="{BB962C8B-B14F-4D97-AF65-F5344CB8AC3E}">
        <p14:creationId xmlns:p14="http://schemas.microsoft.com/office/powerpoint/2010/main" val="53032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arbejder man med positiv voksenstøtte som pædagogisk metode til at understøtte relationen. Men positiv voksen støtte fokusere det pædagogiske personale på barnet intention, den ønskede adfærd og man forstørrer de situationer hvor barnet lykkes. </a:t>
            </a:r>
          </a:p>
          <a:p>
            <a:endParaRPr lang="da-DK" dirty="0"/>
          </a:p>
          <a:p>
            <a:r>
              <a:rPr lang="da-DK" dirty="0"/>
              <a:t>Dette gøres både gennem rod og anerkendelse. Man roser og forstørre den ønsket adfærd, for at motivere barnet eller børnegruppen til at gentage spejle denne adfærd. F.eks. Børnene skal sætte sig på deres plads til samling, den voksen som sidder klar til at starte samling, roserne børnene som de kommer ind og sætter sig klar, dette motivere de børn som måske ikke i første omgang var ´motiveret. Ligesom det understøtter den positive stemning til samlingen. </a:t>
            </a:r>
          </a:p>
          <a:p>
            <a:endParaRPr lang="da-DK" dirty="0"/>
          </a:p>
          <a:p>
            <a:r>
              <a:rPr lang="da-DK" dirty="0"/>
              <a:t>Det er vigtig at anerkende både barnet og børnegruppen for deres intention og adfærd. Dette er med til at forstørre følelsen af samhørighed og oplevelsen af at være værdsat både som individ og fællesskab. F.eks. Det pædagogiske personale som anerkender ved at genfortælle til hele børnegruppen at hun simpelthen blev så glad da hun på legepladsen så at Sofus havde spurgt om Isabelle ville med på hans og Mohammeds </a:t>
            </a:r>
            <a:r>
              <a:rPr lang="da-DK" dirty="0" err="1"/>
              <a:t>Mooncar</a:t>
            </a:r>
            <a:r>
              <a:rPr lang="da-DK" dirty="0"/>
              <a:t> og vogn, efter hun var blevet ked af at der ikke var flere ledige </a:t>
            </a:r>
            <a:r>
              <a:rPr lang="da-DK" dirty="0" err="1"/>
              <a:t>mooncars</a:t>
            </a:r>
            <a:r>
              <a:rPr lang="da-DK" dirty="0"/>
              <a:t>. </a:t>
            </a:r>
          </a:p>
          <a:p>
            <a:r>
              <a:rPr lang="da-DK" dirty="0"/>
              <a:t>Denne anerkendelse kan give direkte til barnet og børnene som leger, eller man kan som i eksemplet løfte den, så det understøtter den fællesfortælling om hvordan man hjælper hinanden og positionere Sofus og Mohammed som nogle gode kammerater i gruppen.</a:t>
            </a:r>
          </a:p>
          <a:p>
            <a:endParaRPr lang="da-DK" dirty="0"/>
          </a:p>
          <a:p>
            <a:r>
              <a:rPr lang="da-DK" dirty="0"/>
              <a:t>Igen er der en opmærksomhed på at de børn hvor det er anden adfærd der er den hensigtsmæssige som er fremtrædende i langt højere grad har brug for at blive mødt med ros og anerkendelse. </a:t>
            </a:r>
          </a:p>
          <a:p>
            <a:endParaRPr lang="da-DK" dirty="0"/>
          </a:p>
          <a:p>
            <a:r>
              <a:rPr lang="da-DK" dirty="0"/>
              <a:t>Når man arbejder med positiv voksenstøtte som tilgang skal det komme til udtryk i gennem både ord, kropssprog, tonefald og blik. Men sender masser af kommunikations afsted med både krop og tone, som har </a:t>
            </a:r>
            <a:r>
              <a:rPr lang="da-DK" dirty="0" err="1"/>
              <a:t>betyding</a:t>
            </a:r>
            <a:r>
              <a:rPr lang="da-DK" dirty="0"/>
              <a:t> for hvordan barnet oplever ros og anerkendelse.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F0263-CA74-45A8-9486-63FEB3822C39}"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18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skal arbejde med Nest inspireret pædagogisk i en dagtilbuds kontekst, har man i Nest i dagtilbud valgt at tage perspektiver på leg og legens betydning med. Legen er omdrejningspunkt for det som optager børnefællesskabet.  Derfor er centralt hvordan man sikre alle børns deltagelse i leg. For som nævnt kommer børnene med forskellige forudsætninger for at kunne deltage i leg. </a:t>
            </a:r>
          </a:p>
          <a:p>
            <a:endParaRPr lang="da-DK" dirty="0"/>
          </a:p>
          <a:p>
            <a:r>
              <a:rPr lang="da-DK" dirty="0"/>
              <a:t>Når vi skal forstår hvorfor det er vigtigt at give plads til leg og have en legende tilgang til aktiviteter og i rutiner tager vi afsæt i Forsker Ditte Lindquist, samt Helle Marie Skovbjergs viden om leg. </a:t>
            </a:r>
          </a:p>
          <a:p>
            <a:endParaRPr lang="da-DK" dirty="0"/>
          </a:p>
          <a:p>
            <a:r>
              <a:rPr lang="da-DK" dirty="0"/>
              <a:t>Legen kan for børnene forstås som et mål i sig selv, en måde for børnene at være i verden på. Børn søger legen når de er trygge og i trivsel, på samme måde kalder det på opmærksomhed når det pædagogiske personale får øje for børn som ikke leger eller har svært ved at være i legen.  </a:t>
            </a:r>
          </a:p>
          <a:p>
            <a:endParaRPr lang="da-DK" dirty="0"/>
          </a:p>
          <a:p>
            <a:r>
              <a:rPr lang="da-DK" dirty="0"/>
              <a:t>Legen giver barnet mulighed for at være kreativ og undersøgende, afprøve forskellige roller eller bruge legemedier på forskellige måder. Legen er i </a:t>
            </a:r>
            <a:r>
              <a:rPr lang="da-DK" dirty="0" err="1"/>
              <a:t>højgrad</a:t>
            </a:r>
            <a:r>
              <a:rPr lang="da-DK" dirty="0"/>
              <a:t> præget af </a:t>
            </a:r>
            <a:r>
              <a:rPr lang="da-DK" dirty="0" err="1"/>
              <a:t>autonimi</a:t>
            </a:r>
            <a:r>
              <a:rPr lang="da-DK" dirty="0"/>
              <a:t>, barnet oplever her selv at kunne sætte </a:t>
            </a:r>
            <a:r>
              <a:rPr lang="da-DK" dirty="0" err="1"/>
              <a:t>dagsordenden</a:t>
            </a:r>
            <a:r>
              <a:rPr lang="da-DK" dirty="0"/>
              <a:t> og beskæftige sig med det som det er optaget af. </a:t>
            </a:r>
          </a:p>
          <a:p>
            <a:endParaRPr lang="da-DK" dirty="0"/>
          </a:p>
          <a:p>
            <a:r>
              <a:rPr lang="da-DK" dirty="0"/>
              <a:t>Legen har mange forskellige stemninger og intensiteter og er derfor også en god øvebane i forhold til selvregulering, og giver mulighed for at bearbejde følelsesmæssige indtryk og ventilere. F.eks. Kommer en pædagog ind i dukkekrogen hvor der er en leg igen mellem nogle af de yngste børn. En pige taler med en meget høj og bestemt stemme. Pædagogen fortæller at hun blev helt forskrækket da hun hørte den høje stemmen. Pigen fortæller, at det er fordi moren er blevet sur over babyen hele tiden vælter mælken, så nu skælder hun ud. </a:t>
            </a:r>
          </a:p>
          <a:p>
            <a:endParaRPr lang="da-DK" dirty="0"/>
          </a:p>
          <a:p>
            <a:r>
              <a:rPr lang="da-DK" dirty="0"/>
              <a:t>Legen har en socialdimension og der skal bruges mange forskellige sociale kompetencer når børn leger der skal forhandle, sætte ord på ideer, de spejler hinandens adfærd, deler oplevelser med deres venner. </a:t>
            </a:r>
          </a:p>
        </p:txBody>
      </p:sp>
      <p:sp>
        <p:nvSpPr>
          <p:cNvPr id="4" name="Pladsholder til slidenummer 3"/>
          <p:cNvSpPr>
            <a:spLocks noGrp="1"/>
          </p:cNvSpPr>
          <p:nvPr>
            <p:ph type="sldNum" sz="quarter" idx="5"/>
          </p:nvPr>
        </p:nvSpPr>
        <p:spPr/>
        <p:txBody>
          <a:bodyPr/>
          <a:lstStyle/>
          <a:p>
            <a:fld id="{93D1EDF5-A220-4271-886B-BC11641B2274}" type="slidenum">
              <a:rPr lang="da-DK" smtClean="0"/>
              <a:t>9</a:t>
            </a:fld>
            <a:endParaRPr lang="da-DK"/>
          </a:p>
        </p:txBody>
      </p:sp>
    </p:spTree>
    <p:extLst>
      <p:ext uri="{BB962C8B-B14F-4D97-AF65-F5344CB8AC3E}">
        <p14:creationId xmlns:p14="http://schemas.microsoft.com/office/powerpoint/2010/main" val="182687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el og indhold_1 spalte med billed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484446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4844462" cy="3945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5765180" y="0"/>
            <a:ext cx="6426820" cy="6858000"/>
          </a:xfrm>
        </p:spPr>
        <p:txBody>
          <a:bodyPr tIns="36000"/>
          <a:lstStyle>
            <a:lvl1pPr marL="0" indent="0" algn="ctr">
              <a:buNone/>
              <a:defRPr/>
            </a:lvl1pPr>
          </a:lstStyle>
          <a:p>
            <a:r>
              <a:rPr lang="da-DK"/>
              <a:t>Klik på ikonet for at tilføje et billede</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354074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el og indhold_2 spalter">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5098911" cy="37715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4" name="Date_GeneralDate"/>
          <p:cNvSpPr>
            <a:spLocks noGrp="1"/>
          </p:cNvSpPr>
          <p:nvPr>
            <p:ph type="dt" sz="half" idx="10"/>
          </p:nvPr>
        </p:nvSpPr>
        <p:spPr/>
        <p:txBody>
          <a:bodyPr/>
          <a:lstStyle/>
          <a:p>
            <a:endParaRPr lang="da-DK" noProof="0" dirty="0"/>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dirty="0"/>
          </a:p>
        </p:txBody>
      </p:sp>
      <p:sp>
        <p:nvSpPr>
          <p:cNvPr id="8" name="Content Placeholder 2">
            <a:extLst>
              <a:ext uri="{FF2B5EF4-FFF2-40B4-BE49-F238E27FC236}">
                <a16:creationId xmlns:a16="http://schemas.microsoft.com/office/drawing/2014/main" id="{4AD77458-A514-2344-BDF2-B3D8F0C67580}"/>
              </a:ext>
            </a:extLst>
          </p:cNvPr>
          <p:cNvSpPr>
            <a:spLocks noGrp="1"/>
          </p:cNvSpPr>
          <p:nvPr>
            <p:ph idx="13" hasCustomPrompt="1"/>
          </p:nvPr>
        </p:nvSpPr>
        <p:spPr>
          <a:xfrm>
            <a:off x="6368210" y="2192138"/>
            <a:ext cx="5098911" cy="377159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3045811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Tom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714F12-A70B-4BC8-BE60-EB887F075F7D}"/>
              </a:ext>
            </a:extLst>
          </p:cNvPr>
          <p:cNvSpPr>
            <a:spLocks noGrp="1" noChangeArrowheads="1"/>
          </p:cNvSpPr>
          <p:nvPr>
            <p:ph type="dt" sz="half" idx="10"/>
          </p:nvPr>
        </p:nvSpPr>
        <p:spPr>
          <a:ln/>
        </p:spPr>
        <p:txBody>
          <a:bodyPr/>
          <a:lstStyle>
            <a:lvl1pPr>
              <a:defRPr/>
            </a:lvl1pPr>
          </a:lstStyle>
          <a:p>
            <a:pPr>
              <a:defRPr/>
            </a:pPr>
            <a:endParaRPr lang="da-DK"/>
          </a:p>
        </p:txBody>
      </p:sp>
      <p:sp>
        <p:nvSpPr>
          <p:cNvPr id="3" name="Rectangle 5">
            <a:extLst>
              <a:ext uri="{FF2B5EF4-FFF2-40B4-BE49-F238E27FC236}">
                <a16:creationId xmlns:a16="http://schemas.microsoft.com/office/drawing/2014/main" id="{5AA4851B-957A-43FC-9523-99C3110D978D}"/>
              </a:ext>
            </a:extLst>
          </p:cNvPr>
          <p:cNvSpPr>
            <a:spLocks noGrp="1" noChangeArrowheads="1"/>
          </p:cNvSpPr>
          <p:nvPr>
            <p:ph type="ftr" sz="quarter" idx="11"/>
          </p:nvPr>
        </p:nvSpPr>
        <p:spPr>
          <a:ln/>
        </p:spPr>
        <p:txBody>
          <a:bodyPr/>
          <a:lstStyle>
            <a:lvl1pPr>
              <a:defRPr/>
            </a:lvl1pPr>
          </a:lstStyle>
          <a:p>
            <a:pPr>
              <a:defRPr/>
            </a:pPr>
            <a:endParaRPr lang="da-DK"/>
          </a:p>
        </p:txBody>
      </p:sp>
      <p:sp>
        <p:nvSpPr>
          <p:cNvPr id="4" name="Rectangle 6">
            <a:extLst>
              <a:ext uri="{FF2B5EF4-FFF2-40B4-BE49-F238E27FC236}">
                <a16:creationId xmlns:a16="http://schemas.microsoft.com/office/drawing/2014/main" id="{CDFC2078-E8A8-43FC-A648-A737F16E6A96}"/>
              </a:ext>
            </a:extLst>
          </p:cNvPr>
          <p:cNvSpPr>
            <a:spLocks noGrp="1" noChangeArrowheads="1"/>
          </p:cNvSpPr>
          <p:nvPr>
            <p:ph type="sldNum" sz="quarter" idx="12"/>
          </p:nvPr>
        </p:nvSpPr>
        <p:spPr>
          <a:ln/>
        </p:spPr>
        <p:txBody>
          <a:bodyPr/>
          <a:lstStyle>
            <a:lvl1pPr>
              <a:defRPr/>
            </a:lvl1pPr>
          </a:lstStyle>
          <a:p>
            <a:pPr>
              <a:defRPr/>
            </a:pPr>
            <a:fld id="{F865D4A3-DACB-408A-ACFD-A5ED0FA374A9}" type="slidenum">
              <a:rPr lang="da-DK" altLang="da-DK"/>
              <a:pPr>
                <a:defRPr/>
              </a:pPr>
              <a:t>‹nr.›</a:t>
            </a:fld>
            <a:endParaRPr lang="da-DK" altLang="da-DK"/>
          </a:p>
        </p:txBody>
      </p:sp>
    </p:spTree>
    <p:extLst>
      <p:ext uri="{BB962C8B-B14F-4D97-AF65-F5344CB8AC3E}">
        <p14:creationId xmlns:p14="http://schemas.microsoft.com/office/powerpoint/2010/main" val="67982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15-01-2026</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7"/>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2" r:id="rId33"/>
    <p:sldLayoutId id="2147483683" r:id="rId34"/>
    <p:sldLayoutId id="2147483684" r:id="rId35"/>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E8F7B-551E-5584-908E-04A380FBD8E0}"/>
              </a:ext>
            </a:extLst>
          </p:cNvPr>
          <p:cNvSpPr>
            <a:spLocks noGrp="1"/>
          </p:cNvSpPr>
          <p:nvPr>
            <p:ph type="ctrTitle"/>
          </p:nvPr>
        </p:nvSpPr>
        <p:spPr>
          <a:xfrm>
            <a:off x="3425480" y="3843422"/>
            <a:ext cx="5341040" cy="1319128"/>
          </a:xfrm>
        </p:spPr>
        <p:txBody>
          <a:bodyPr>
            <a:normAutofit fontScale="90000"/>
          </a:bodyPr>
          <a:lstStyle/>
          <a:p>
            <a:r>
              <a:rPr lang="da-DK" sz="3600" dirty="0"/>
              <a:t>Nest i dagtilbud</a:t>
            </a:r>
            <a:br>
              <a:rPr lang="da-DK" dirty="0"/>
            </a:br>
            <a:r>
              <a:rPr lang="da-DK" dirty="0"/>
              <a:t>PIXI</a:t>
            </a:r>
            <a:br>
              <a:rPr lang="da-DK" dirty="0"/>
            </a:br>
            <a:r>
              <a:rPr lang="da-DK" dirty="0"/>
              <a:t>Relationer og børnefællesskaber</a:t>
            </a:r>
          </a:p>
        </p:txBody>
      </p:sp>
    </p:spTree>
    <p:extLst>
      <p:ext uri="{BB962C8B-B14F-4D97-AF65-F5344CB8AC3E}">
        <p14:creationId xmlns:p14="http://schemas.microsoft.com/office/powerpoint/2010/main" val="251651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D051AD2B-5D14-5D6F-0BDB-59080EFDC1F2}"/>
              </a:ext>
            </a:extLst>
          </p:cNvPr>
          <p:cNvSpPr>
            <a:spLocks noGrp="1"/>
          </p:cNvSpPr>
          <p:nvPr>
            <p:ph type="title"/>
          </p:nvPr>
        </p:nvSpPr>
        <p:spPr>
          <a:xfrm>
            <a:off x="838198" y="1440692"/>
            <a:ext cx="10293627" cy="966718"/>
          </a:xfrm>
        </p:spPr>
        <p:txBody>
          <a:bodyPr anchor="b">
            <a:normAutofit/>
          </a:bodyPr>
          <a:lstStyle/>
          <a:p>
            <a:br>
              <a:rPr lang="en-US" dirty="0"/>
            </a:br>
            <a:r>
              <a:rPr lang="en-US" dirty="0"/>
              <a:t>Den </a:t>
            </a:r>
            <a:r>
              <a:rPr lang="en-US" dirty="0" err="1"/>
              <a:t>gode</a:t>
            </a:r>
            <a:r>
              <a:rPr lang="en-US" dirty="0"/>
              <a:t> </a:t>
            </a:r>
            <a:r>
              <a:rPr lang="en-US" dirty="0" err="1"/>
              <a:t>medleger</a:t>
            </a:r>
            <a:r>
              <a:rPr lang="en-US" dirty="0"/>
              <a:t> </a:t>
            </a:r>
            <a:r>
              <a:rPr lang="en-US" dirty="0" err="1"/>
              <a:t>kræver</a:t>
            </a:r>
            <a:r>
              <a:rPr lang="en-US" dirty="0"/>
              <a:t> </a:t>
            </a:r>
            <a:r>
              <a:rPr lang="en-US" dirty="0" err="1"/>
              <a:t>legemod</a:t>
            </a:r>
            <a:endParaRPr lang="en-US" dirty="0"/>
          </a:p>
        </p:txBody>
      </p:sp>
      <p:sp>
        <p:nvSpPr>
          <p:cNvPr id="11" name="Pladsholder til indhold 10">
            <a:extLst>
              <a:ext uri="{FF2B5EF4-FFF2-40B4-BE49-F238E27FC236}">
                <a16:creationId xmlns:a16="http://schemas.microsoft.com/office/drawing/2014/main" id="{1229968C-1E0C-324A-4FBC-0C2097581154}"/>
              </a:ext>
            </a:extLst>
          </p:cNvPr>
          <p:cNvSpPr>
            <a:spLocks noGrp="1"/>
          </p:cNvSpPr>
          <p:nvPr>
            <p:ph sz="half" idx="1"/>
          </p:nvPr>
        </p:nvSpPr>
        <p:spPr>
          <a:xfrm>
            <a:off x="838200" y="2932043"/>
            <a:ext cx="4827104" cy="3244920"/>
          </a:xfrm>
        </p:spPr>
        <p:txBody>
          <a:bodyPr>
            <a:normAutofit fontScale="92500" lnSpcReduction="10000"/>
          </a:bodyPr>
          <a:lstStyle/>
          <a:p>
            <a:pPr marL="0" indent="0">
              <a:buNone/>
            </a:pPr>
            <a:r>
              <a:rPr lang="da-DK" sz="1700" dirty="0"/>
              <a:t>Give slip på kontrollen, følge børnenes ideer og legespor</a:t>
            </a:r>
          </a:p>
          <a:p>
            <a:pPr marL="0" indent="0">
              <a:buNone/>
            </a:pPr>
            <a:r>
              <a:rPr lang="da-DK" sz="1700" dirty="0"/>
              <a:t>Sikre at alle børn opnår en fælles motivation for legetemaet</a:t>
            </a:r>
          </a:p>
          <a:p>
            <a:pPr marL="0" indent="0">
              <a:buNone/>
            </a:pPr>
            <a:r>
              <a:rPr lang="da-DK" sz="1700" dirty="0"/>
              <a:t>Pædagogen engagerer sig i sin rolle og støtter børnenes legehandlinger</a:t>
            </a:r>
          </a:p>
          <a:p>
            <a:pPr marL="0" indent="0">
              <a:buNone/>
            </a:pPr>
            <a:r>
              <a:rPr lang="da-DK" sz="1700" dirty="0"/>
              <a:t>Pædagogen udviser ægte engagement i legen</a:t>
            </a:r>
          </a:p>
          <a:p>
            <a:pPr marL="0" indent="0">
              <a:buNone/>
            </a:pPr>
            <a:r>
              <a:rPr lang="da-DK" sz="1700" dirty="0"/>
              <a:t>Pædagogen bidrager med nye dimensioner i legen</a:t>
            </a:r>
          </a:p>
          <a:p>
            <a:pPr marL="0" indent="0">
              <a:buNone/>
            </a:pPr>
            <a:r>
              <a:rPr lang="da-DK" sz="1700" dirty="0"/>
              <a:t>Skabe dramatiske spændinger i legeforløbet</a:t>
            </a:r>
          </a:p>
          <a:p>
            <a:pPr marL="0" indent="0">
              <a:buNone/>
            </a:pPr>
            <a:r>
              <a:rPr lang="da-DK" sz="1700" dirty="0"/>
              <a:t>Ved tomgang bidrager pædagogen med nye dimensioner/nye legeideer</a:t>
            </a:r>
          </a:p>
          <a:p>
            <a:pPr marL="0" indent="0">
              <a:buNone/>
            </a:pPr>
            <a:endParaRPr lang="da-DK" sz="1700" dirty="0"/>
          </a:p>
          <a:p>
            <a:pPr marL="0" indent="0">
              <a:buNone/>
            </a:pPr>
            <a:endParaRPr lang="da-DK" sz="1700" dirty="0"/>
          </a:p>
        </p:txBody>
      </p:sp>
      <p:pic>
        <p:nvPicPr>
          <p:cNvPr id="13" name="Billede 12">
            <a:extLst>
              <a:ext uri="{FF2B5EF4-FFF2-40B4-BE49-F238E27FC236}">
                <a16:creationId xmlns:a16="http://schemas.microsoft.com/office/drawing/2014/main" id="{2264732C-E02B-061C-6874-5D8118A46C6E}"/>
              </a:ext>
              <a:ext uri="{C183D7F6-B498-43B3-948B-1728B52AA6E4}">
                <adec:decorative xmlns:adec="http://schemas.microsoft.com/office/drawing/2017/decorative" val="1"/>
              </a:ext>
            </a:extLst>
          </p:cNvPr>
          <p:cNvPicPr>
            <a:picLocks noChangeAspect="1"/>
          </p:cNvPicPr>
          <p:nvPr/>
        </p:nvPicPr>
        <p:blipFill rotWithShape="1">
          <a:blip r:embed="rId3"/>
          <a:srcRect l="17213" r="12715" b="1"/>
          <a:stretch/>
        </p:blipFill>
        <p:spPr>
          <a:xfrm>
            <a:off x="5993295" y="2932043"/>
            <a:ext cx="5138531" cy="3244919"/>
          </a:xfrm>
          <a:prstGeom prst="rect">
            <a:avLst/>
          </a:prstGeom>
          <a:noFill/>
        </p:spPr>
      </p:pic>
    </p:spTree>
    <p:extLst>
      <p:ext uri="{BB962C8B-B14F-4D97-AF65-F5344CB8AC3E}">
        <p14:creationId xmlns:p14="http://schemas.microsoft.com/office/powerpoint/2010/main" val="3944553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BA65175-D6BD-8F0E-37D0-14EE42FDB2A2}"/>
              </a:ext>
            </a:extLst>
          </p:cNvPr>
          <p:cNvSpPr>
            <a:spLocks noGrp="1"/>
          </p:cNvSpPr>
          <p:nvPr>
            <p:ph type="title"/>
          </p:nvPr>
        </p:nvSpPr>
        <p:spPr/>
        <p:txBody>
          <a:bodyPr/>
          <a:lstStyle/>
          <a:p>
            <a:r>
              <a:rPr lang="da-DK" dirty="0">
                <a:latin typeface="+mn-lt"/>
              </a:rPr>
              <a:t>Rollemodellering</a:t>
            </a:r>
            <a:endParaRPr lang="da-DK" dirty="0"/>
          </a:p>
        </p:txBody>
      </p:sp>
      <p:sp>
        <p:nvSpPr>
          <p:cNvPr id="2" name="Pladsholder til tekst 1">
            <a:extLst>
              <a:ext uri="{FF2B5EF4-FFF2-40B4-BE49-F238E27FC236}">
                <a16:creationId xmlns:a16="http://schemas.microsoft.com/office/drawing/2014/main" id="{E28C8017-560B-4566-B52C-89BCD76F219C}"/>
              </a:ext>
            </a:extLst>
          </p:cNvPr>
          <p:cNvSpPr>
            <a:spLocks noGrp="1"/>
          </p:cNvSpPr>
          <p:nvPr>
            <p:ph idx="1"/>
          </p:nvPr>
        </p:nvSpPr>
        <p:spPr>
          <a:xfrm>
            <a:off x="719998" y="2192138"/>
            <a:ext cx="5098911" cy="4347564"/>
          </a:xfrm>
        </p:spPr>
        <p:txBody>
          <a:bodyPr>
            <a:normAutofit fontScale="92500" lnSpcReduction="10000"/>
          </a:bodyPr>
          <a:lstStyle/>
          <a:p>
            <a:pPr marL="257175" indent="-257175">
              <a:buFont typeface="Arial" panose="020B0604020202020204" pitchFamily="34" charset="0"/>
              <a:buChar char="•"/>
            </a:pPr>
            <a:r>
              <a:rPr lang="da-DK" dirty="0">
                <a:latin typeface="+mn-lt"/>
              </a:rPr>
              <a:t>Som voksen skal man vise børnene, hvad man ønsker de skal gøre, fremfor blot at fortælle dem det – </a:t>
            </a:r>
            <a:r>
              <a:rPr lang="da-DK" b="1" i="1" dirty="0">
                <a:solidFill>
                  <a:schemeClr val="accent5"/>
                </a:solidFill>
                <a:latin typeface="+mn-lt"/>
              </a:rPr>
              <a:t>mindre snak mere deltagelse</a:t>
            </a:r>
          </a:p>
          <a:p>
            <a:pPr marL="257175" indent="-257175">
              <a:buFont typeface="Arial" panose="020B0604020202020204" pitchFamily="34" charset="0"/>
              <a:buChar char="•"/>
            </a:pPr>
            <a:r>
              <a:rPr lang="da-DK" dirty="0">
                <a:latin typeface="+mn-lt"/>
              </a:rPr>
              <a:t>Dette gælder normer, værdier, relationer</a:t>
            </a:r>
          </a:p>
          <a:p>
            <a:pPr marL="257175" indent="-257175">
              <a:buFont typeface="Arial" panose="020B0604020202020204" pitchFamily="34" charset="0"/>
              <a:buChar char="•"/>
            </a:pPr>
            <a:r>
              <a:rPr lang="da-DK" dirty="0">
                <a:latin typeface="+mn-lt"/>
              </a:rPr>
              <a:t>De voksne viser hvordan man viser omsorg, inviterer med i leg, deler, lever op til krav og forventninger</a:t>
            </a:r>
          </a:p>
          <a:p>
            <a:pPr marL="257175" indent="-257175">
              <a:buFont typeface="Arial" panose="020B0604020202020204" pitchFamily="34" charset="0"/>
              <a:buChar char="•"/>
            </a:pPr>
            <a:r>
              <a:rPr lang="da-DK" dirty="0">
                <a:latin typeface="+mn-lt"/>
              </a:rPr>
              <a:t>De voksne kan lave et rollespil for børnene, som viser fx, hvordan man kan forhandle, hvis man bliver uenige i leg</a:t>
            </a:r>
          </a:p>
          <a:p>
            <a:pPr marL="257175" indent="-257175">
              <a:buFont typeface="Arial" panose="020B0604020202020204" pitchFamily="34" charset="0"/>
              <a:buChar char="•"/>
            </a:pPr>
            <a:r>
              <a:rPr lang="da-DK" dirty="0">
                <a:latin typeface="+mn-lt"/>
              </a:rPr>
              <a:t>Den voksne kan støtte et barn ind i en rolleleg, ved fx at vise barnet rollen som bager i en restaurant leg, man kan også gå ved siden af barnet ved sammen at være bagere.</a:t>
            </a:r>
          </a:p>
          <a:p>
            <a:pPr marL="257175" indent="-257175">
              <a:buFont typeface="Arial" panose="020B0604020202020204" pitchFamily="34" charset="0"/>
              <a:buChar char="•"/>
            </a:pPr>
            <a:endParaRPr lang="da-DK" dirty="0">
              <a:latin typeface="+mn-lt"/>
            </a:endParaRPr>
          </a:p>
          <a:p>
            <a:endParaRPr lang="da-DK" i="1" dirty="0">
              <a:latin typeface="+mn-lt"/>
            </a:endParaRPr>
          </a:p>
        </p:txBody>
      </p:sp>
      <p:pic>
        <p:nvPicPr>
          <p:cNvPr id="7" name="Billede 6">
            <a:extLst>
              <a:ext uri="{FF2B5EF4-FFF2-40B4-BE49-F238E27FC236}">
                <a16:creationId xmlns:a16="http://schemas.microsoft.com/office/drawing/2014/main" id="{27046B2E-5FAD-71BE-5EDC-318A47943F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6490234" y="3219727"/>
            <a:ext cx="4981765" cy="3319975"/>
          </a:xfrm>
          <a:prstGeom prst="rect">
            <a:avLst/>
          </a:prstGeom>
        </p:spPr>
      </p:pic>
      <p:pic>
        <p:nvPicPr>
          <p:cNvPr id="8" name="Billede 7">
            <a:extLst>
              <a:ext uri="{FF2B5EF4-FFF2-40B4-BE49-F238E27FC236}">
                <a16:creationId xmlns:a16="http://schemas.microsoft.com/office/drawing/2014/main" id="{1FAE5EDB-58EF-7407-3AC8-9124FBA1A3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90235" y="285181"/>
            <a:ext cx="4981765" cy="3312784"/>
          </a:xfrm>
          <a:prstGeom prst="rect">
            <a:avLst/>
          </a:prstGeom>
        </p:spPr>
      </p:pic>
    </p:spTree>
    <p:extLst>
      <p:ext uri="{BB962C8B-B14F-4D97-AF65-F5344CB8AC3E}">
        <p14:creationId xmlns:p14="http://schemas.microsoft.com/office/powerpoint/2010/main" val="1681109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28C8017-560B-4566-B52C-89BCD76F219C}"/>
              </a:ext>
            </a:extLst>
          </p:cNvPr>
          <p:cNvSpPr>
            <a:spLocks noGrp="1"/>
          </p:cNvSpPr>
          <p:nvPr>
            <p:ph type="body" sz="quarter" idx="4294967295"/>
          </p:nvPr>
        </p:nvSpPr>
        <p:spPr>
          <a:xfrm>
            <a:off x="4119563" y="4135438"/>
            <a:ext cx="8072437" cy="3451225"/>
          </a:xfrm>
        </p:spPr>
        <p:txBody>
          <a:bodyPr/>
          <a:lstStyle/>
          <a:p>
            <a:pPr marL="257175" indent="-257175">
              <a:buFont typeface="Arial" panose="020B0604020202020204" pitchFamily="34" charset="0"/>
              <a:buChar char="•"/>
            </a:pPr>
            <a:endParaRPr lang="da-DK" dirty="0"/>
          </a:p>
          <a:p>
            <a:endParaRPr lang="da-DK" i="1" dirty="0"/>
          </a:p>
        </p:txBody>
      </p:sp>
      <p:sp>
        <p:nvSpPr>
          <p:cNvPr id="3" name="Pladsholder til tekst 2">
            <a:extLst>
              <a:ext uri="{FF2B5EF4-FFF2-40B4-BE49-F238E27FC236}">
                <a16:creationId xmlns:a16="http://schemas.microsoft.com/office/drawing/2014/main" id="{54FC33CF-4632-4D9E-83A5-5C07168BE713}"/>
              </a:ext>
            </a:extLst>
          </p:cNvPr>
          <p:cNvSpPr>
            <a:spLocks noGrp="1"/>
          </p:cNvSpPr>
          <p:nvPr>
            <p:ph type="body" sz="quarter" idx="4294967295"/>
          </p:nvPr>
        </p:nvSpPr>
        <p:spPr>
          <a:xfrm>
            <a:off x="707818" y="3259606"/>
            <a:ext cx="4306260" cy="666939"/>
          </a:xfrm>
        </p:spPr>
        <p:txBody>
          <a:bodyPr>
            <a:normAutofit/>
          </a:bodyPr>
          <a:lstStyle/>
          <a:p>
            <a:pPr marL="0" indent="0">
              <a:buNone/>
            </a:pPr>
            <a:r>
              <a:rPr lang="da-DK" b="0" dirty="0">
                <a:solidFill>
                  <a:schemeClr val="tx1"/>
                </a:solidFill>
                <a:latin typeface="+mn-lt"/>
              </a:rPr>
              <a:t>Bringe barnets styrker og interesser i spil</a:t>
            </a:r>
          </a:p>
        </p:txBody>
      </p:sp>
      <p:pic>
        <p:nvPicPr>
          <p:cNvPr id="3074" name="Picture 2" descr="Indendørs sjov og spas med børn - Skovbohuse - Alt om hus &amp; hjem">
            <a:extLst>
              <a:ext uri="{FF2B5EF4-FFF2-40B4-BE49-F238E27FC236}">
                <a16:creationId xmlns:a16="http://schemas.microsoft.com/office/drawing/2014/main" id="{A33F4277-525C-FD54-B684-ED1B02501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501"/>
          <a:stretch/>
        </p:blipFill>
        <p:spPr bwMode="auto">
          <a:xfrm>
            <a:off x="5293575" y="2074833"/>
            <a:ext cx="2862206" cy="170738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ego eksperimenterer med ny slags klodser">
            <a:extLst>
              <a:ext uri="{FF2B5EF4-FFF2-40B4-BE49-F238E27FC236}">
                <a16:creationId xmlns:a16="http://schemas.microsoft.com/office/drawing/2014/main" id="{F460DB22-369D-C91D-9BBF-91E0F6310B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7"/>
          <a:stretch/>
        </p:blipFill>
        <p:spPr bwMode="auto">
          <a:xfrm>
            <a:off x="5293575" y="4018039"/>
            <a:ext cx="2862206" cy="194346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ZENO TOG 12V MED 2 VOGNE - Hjemmeudstyr">
            <a:extLst>
              <a:ext uri="{FF2B5EF4-FFF2-40B4-BE49-F238E27FC236}">
                <a16:creationId xmlns:a16="http://schemas.microsoft.com/office/drawing/2014/main" id="{891F7E11-4884-33D6-8661-E6060BD50B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74"/>
          <a:stretch/>
        </p:blipFill>
        <p:spPr bwMode="auto">
          <a:xfrm>
            <a:off x="8435278" y="4018039"/>
            <a:ext cx="3054257" cy="19434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vner du Anna og Elsa? Frost-filmens opfølger har fået sin premieredato |  Film &amp; serier | DR">
            <a:extLst>
              <a:ext uri="{FF2B5EF4-FFF2-40B4-BE49-F238E27FC236}">
                <a16:creationId xmlns:a16="http://schemas.microsoft.com/office/drawing/2014/main" id="{B5BE2987-7D70-4BAB-E329-B39C868975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5278" y="2074833"/>
            <a:ext cx="3048904" cy="1707386"/>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0DBD93F3-2771-BA1E-BA1C-079EA4BFF49C}"/>
              </a:ext>
            </a:extLst>
          </p:cNvPr>
          <p:cNvSpPr txBox="1"/>
          <p:nvPr/>
        </p:nvSpPr>
        <p:spPr>
          <a:xfrm>
            <a:off x="707818" y="2300799"/>
            <a:ext cx="4306260" cy="646331"/>
          </a:xfrm>
          <a:prstGeom prst="rect">
            <a:avLst/>
          </a:prstGeom>
          <a:noFill/>
        </p:spPr>
        <p:txBody>
          <a:bodyPr wrap="square">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0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Give børnene valgmuligheder som matcher deres forudsætninger</a:t>
            </a:r>
          </a:p>
        </p:txBody>
      </p:sp>
      <p:pic>
        <p:nvPicPr>
          <p:cNvPr id="4" name="Billede 3">
            <a:extLst>
              <a:ext uri="{FF2B5EF4-FFF2-40B4-BE49-F238E27FC236}">
                <a16:creationId xmlns:a16="http://schemas.microsoft.com/office/drawing/2014/main" id="{93056B3E-3A25-1F88-15C0-5E57B02EA62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796555" y="-13595"/>
            <a:ext cx="2219136" cy="2054530"/>
          </a:xfrm>
          <a:prstGeom prst="rect">
            <a:avLst/>
          </a:prstGeom>
        </p:spPr>
      </p:pic>
      <p:pic>
        <p:nvPicPr>
          <p:cNvPr id="7" name="Billede 6" descr="Kompetence, Autonomi og Samhørighed hænger sammen">
            <a:extLst>
              <a:ext uri="{FF2B5EF4-FFF2-40B4-BE49-F238E27FC236}">
                <a16:creationId xmlns:a16="http://schemas.microsoft.com/office/drawing/2014/main" id="{CDAFDFEB-7440-2D0D-6393-366FEEB76B97}"/>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1575214" y="3750208"/>
            <a:ext cx="2411570" cy="2275115"/>
          </a:xfrm>
          <a:prstGeom prst="rect">
            <a:avLst/>
          </a:prstGeom>
        </p:spPr>
      </p:pic>
      <p:sp>
        <p:nvSpPr>
          <p:cNvPr id="8" name="Titel 7">
            <a:extLst>
              <a:ext uri="{FF2B5EF4-FFF2-40B4-BE49-F238E27FC236}">
                <a16:creationId xmlns:a16="http://schemas.microsoft.com/office/drawing/2014/main" id="{9EBED60D-754D-E084-C3AB-8ED20272BD4B}"/>
              </a:ext>
            </a:extLst>
          </p:cNvPr>
          <p:cNvSpPr>
            <a:spLocks noGrp="1"/>
          </p:cNvSpPr>
          <p:nvPr>
            <p:ph type="title" idx="4294967295"/>
          </p:nvPr>
        </p:nvSpPr>
        <p:spPr>
          <a:xfrm>
            <a:off x="5293575" y="1102749"/>
            <a:ext cx="6190607" cy="584775"/>
          </a:xfrm>
        </p:spPr>
        <p:txBody>
          <a:bodyPr vert="horz" wrap="square" lIns="91440" tIns="45720" rIns="91440" bIns="45720" anchor="t" anchorCtr="0"/>
          <a:lstStyle/>
          <a:p>
            <a:r>
              <a:rPr lang="da-DK" sz="3200" b="0">
                <a:solidFill>
                  <a:srgbClr val="000000"/>
                </a:solidFill>
              </a:rPr>
              <a:t>Børns spor, behov og interesser</a:t>
            </a:r>
          </a:p>
        </p:txBody>
      </p:sp>
    </p:spTree>
    <p:extLst>
      <p:ext uri="{BB962C8B-B14F-4D97-AF65-F5344CB8AC3E}">
        <p14:creationId xmlns:p14="http://schemas.microsoft.com/office/powerpoint/2010/main" val="4116935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chemeClr val="tx2"/>
                </a:solidFill>
              </a:rPr>
              <a:t>Overvejelser </a:t>
            </a:r>
            <a:br>
              <a:rPr lang="da-DK" dirty="0">
                <a:solidFill>
                  <a:schemeClr val="tx2"/>
                </a:solidFill>
              </a:rPr>
            </a:br>
            <a:r>
              <a:rPr lang="da-DK" dirty="0">
                <a:solidFill>
                  <a:schemeClr val="tx2"/>
                </a:solidFill>
              </a:rPr>
              <a:t>Leg og læring er hinandens forudsætninger</a:t>
            </a:r>
          </a:p>
        </p:txBody>
      </p:sp>
      <p:sp>
        <p:nvSpPr>
          <p:cNvPr id="7" name="Pladsholder til indhold 6"/>
          <p:cNvSpPr>
            <a:spLocks noGrp="1"/>
          </p:cNvSpPr>
          <p:nvPr>
            <p:ph sz="half" idx="1"/>
          </p:nvPr>
        </p:nvSpPr>
        <p:spPr/>
        <p:txBody>
          <a:bodyPr>
            <a:normAutofit fontScale="70000" lnSpcReduction="20000"/>
          </a:bodyPr>
          <a:lstStyle/>
          <a:p>
            <a:pPr marL="0" indent="0">
              <a:buNone/>
            </a:pPr>
            <a:endParaRPr lang="da-DK" u="sng" dirty="0"/>
          </a:p>
          <a:p>
            <a:pPr marL="0" indent="0">
              <a:buNone/>
            </a:pPr>
            <a:r>
              <a:rPr lang="da-DK" u="sng" dirty="0">
                <a:solidFill>
                  <a:schemeClr val="tx2"/>
                </a:solidFill>
              </a:rPr>
              <a:t>At være legevejleder</a:t>
            </a:r>
          </a:p>
          <a:p>
            <a:pPr marL="0" indent="0">
              <a:buNone/>
            </a:pPr>
            <a:r>
              <a:rPr lang="da-DK" dirty="0">
                <a:solidFill>
                  <a:schemeClr val="tx2"/>
                </a:solidFill>
              </a:rPr>
              <a:t>Hvordan </a:t>
            </a:r>
            <a:r>
              <a:rPr lang="da-DK" dirty="0" err="1">
                <a:solidFill>
                  <a:schemeClr val="tx2"/>
                </a:solidFill>
              </a:rPr>
              <a:t>faciliterer</a:t>
            </a:r>
            <a:r>
              <a:rPr lang="da-DK" dirty="0">
                <a:solidFill>
                  <a:schemeClr val="tx2"/>
                </a:solidFill>
              </a:rPr>
              <a:t> pædagogerne børnenes leg?</a:t>
            </a:r>
          </a:p>
          <a:p>
            <a:pPr marL="0" indent="0">
              <a:buNone/>
            </a:pPr>
            <a:r>
              <a:rPr lang="da-DK" dirty="0">
                <a:solidFill>
                  <a:schemeClr val="tx2"/>
                </a:solidFill>
              </a:rPr>
              <a:t>Hvordan foregår den voksne- og børneinitierede leg?</a:t>
            </a:r>
          </a:p>
          <a:p>
            <a:pPr marL="0" indent="0">
              <a:buNone/>
            </a:pPr>
            <a:r>
              <a:rPr lang="da-DK" dirty="0">
                <a:solidFill>
                  <a:schemeClr val="tx2"/>
                </a:solidFill>
              </a:rPr>
              <a:t>Hvordan organiseres den direkte og indirekte vejledning med fokus på børnenes leg?</a:t>
            </a:r>
          </a:p>
          <a:p>
            <a:pPr marL="0" indent="0">
              <a:buNone/>
            </a:pPr>
            <a:endParaRPr lang="da-DK" dirty="0">
              <a:solidFill>
                <a:schemeClr val="tx2"/>
              </a:solidFill>
            </a:endParaRPr>
          </a:p>
          <a:p>
            <a:pPr marL="0" indent="0">
              <a:buNone/>
            </a:pPr>
            <a:r>
              <a:rPr lang="da-DK" u="sng" dirty="0">
                <a:solidFill>
                  <a:schemeClr val="tx2"/>
                </a:solidFill>
              </a:rPr>
              <a:t>Lokal legeforståelse:</a:t>
            </a:r>
          </a:p>
          <a:p>
            <a:pPr marL="0" indent="0">
              <a:buNone/>
            </a:pPr>
            <a:r>
              <a:rPr lang="da-DK" dirty="0">
                <a:solidFill>
                  <a:schemeClr val="tx2"/>
                </a:solidFill>
              </a:rPr>
              <a:t>Hvad er leg?</a:t>
            </a:r>
          </a:p>
          <a:p>
            <a:pPr marL="0" indent="0">
              <a:buNone/>
            </a:pPr>
            <a:r>
              <a:rPr lang="da-DK" dirty="0">
                <a:solidFill>
                  <a:schemeClr val="tx2"/>
                </a:solidFill>
              </a:rPr>
              <a:t>Hvilke sammenhænge tilgodeser børnenes lærings- og udviklingsbehov?</a:t>
            </a:r>
          </a:p>
          <a:p>
            <a:pPr marL="0" indent="0">
              <a:buNone/>
            </a:pPr>
            <a:r>
              <a:rPr lang="da-DK" dirty="0">
                <a:solidFill>
                  <a:schemeClr val="tx2"/>
                </a:solidFill>
              </a:rPr>
              <a:t>Interagerer pædagogerne med børnene, hvor legen er central?</a:t>
            </a:r>
          </a:p>
        </p:txBody>
      </p:sp>
      <p:pic>
        <p:nvPicPr>
          <p:cNvPr id="8" name="Pladsholder til indhold 7">
            <a:extLst>
              <a:ext uri="{FF2B5EF4-FFF2-40B4-BE49-F238E27FC236}">
                <a16:creationId xmlns:a16="http://schemas.microsoft.com/office/drawing/2014/main" id="{A06F6B8C-1F14-2BF4-3E69-C69766F19F7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23706" y="2942623"/>
            <a:ext cx="4876951" cy="3244850"/>
          </a:xfrm>
        </p:spPr>
      </p:pic>
    </p:spTree>
    <p:extLst>
      <p:ext uri="{BB962C8B-B14F-4D97-AF65-F5344CB8AC3E}">
        <p14:creationId xmlns:p14="http://schemas.microsoft.com/office/powerpoint/2010/main" val="276132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el 9" descr="Skema med spørgsmål om, leg, legemiljøer, rutiner og betingelser for børn">
            <a:extLst>
              <a:ext uri="{FF2B5EF4-FFF2-40B4-BE49-F238E27FC236}">
                <a16:creationId xmlns:a16="http://schemas.microsoft.com/office/drawing/2014/main" id="{EDEF460B-376F-B43F-CF00-0043E05E2A54}"/>
              </a:ext>
            </a:extLst>
          </p:cNvPr>
          <p:cNvGraphicFramePr>
            <a:graphicFrameLocks noGrp="1"/>
          </p:cNvGraphicFramePr>
          <p:nvPr>
            <p:ph idx="4294967295"/>
            <p:extLst>
              <p:ext uri="{D42A27DB-BD31-4B8C-83A1-F6EECF244321}">
                <p14:modId xmlns:p14="http://schemas.microsoft.com/office/powerpoint/2010/main" val="257514355"/>
              </p:ext>
            </p:extLst>
          </p:nvPr>
        </p:nvGraphicFramePr>
        <p:xfrm>
          <a:off x="93306" y="83977"/>
          <a:ext cx="12017832" cy="6708710"/>
        </p:xfrm>
        <a:graphic>
          <a:graphicData uri="http://schemas.openxmlformats.org/drawingml/2006/table">
            <a:tbl>
              <a:tblPr firstRow="1" bandRow="1">
                <a:tableStyleId>{5940675A-B579-460E-94D1-54222C63F5DA}</a:tableStyleId>
              </a:tblPr>
              <a:tblGrid>
                <a:gridCol w="3004458">
                  <a:extLst>
                    <a:ext uri="{9D8B030D-6E8A-4147-A177-3AD203B41FA5}">
                      <a16:colId xmlns:a16="http://schemas.microsoft.com/office/drawing/2014/main" val="4235926483"/>
                    </a:ext>
                  </a:extLst>
                </a:gridCol>
                <a:gridCol w="3004458">
                  <a:extLst>
                    <a:ext uri="{9D8B030D-6E8A-4147-A177-3AD203B41FA5}">
                      <a16:colId xmlns:a16="http://schemas.microsoft.com/office/drawing/2014/main" val="4037873067"/>
                    </a:ext>
                  </a:extLst>
                </a:gridCol>
                <a:gridCol w="3004458">
                  <a:extLst>
                    <a:ext uri="{9D8B030D-6E8A-4147-A177-3AD203B41FA5}">
                      <a16:colId xmlns:a16="http://schemas.microsoft.com/office/drawing/2014/main" val="2990356232"/>
                    </a:ext>
                  </a:extLst>
                </a:gridCol>
                <a:gridCol w="3004458">
                  <a:extLst>
                    <a:ext uri="{9D8B030D-6E8A-4147-A177-3AD203B41FA5}">
                      <a16:colId xmlns:a16="http://schemas.microsoft.com/office/drawing/2014/main" val="759193051"/>
                    </a:ext>
                  </a:extLst>
                </a:gridCol>
              </a:tblGrid>
              <a:tr h="23524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dirty="0">
                          <a:solidFill>
                            <a:schemeClr val="accent2"/>
                          </a:solidFill>
                        </a:rPr>
                        <a:t>Hvor meget plads får leg, fx i forhold til rutiner og pædagogiske aktiviteter? </a:t>
                      </a:r>
                    </a:p>
                    <a:p>
                      <a:pPr algn="ctr"/>
                      <a:endParaRPr lang="da-DK" sz="1800" b="0" dirty="0">
                        <a:solidFill>
                          <a:schemeClr val="accent2"/>
                        </a:solidFill>
                      </a:endParaRP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Hvordan understøtter vores legemiljøer, børnenes leg?</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Hvordan understøtter I legen når i går bagved, ved siden og foran?</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dirty="0">
                          <a:solidFill>
                            <a:schemeClr val="accent2"/>
                          </a:solidFill>
                        </a:rPr>
                        <a:t>Hvilke legekompetencer er til stede i børnegruppen. </a:t>
                      </a:r>
                    </a:p>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dirty="0">
                          <a:solidFill>
                            <a:schemeClr val="accent2"/>
                          </a:solidFill>
                        </a:rPr>
                        <a:t>Hvordan udvider vi legekompetence?</a:t>
                      </a:r>
                    </a:p>
                    <a:p>
                      <a:pPr algn="ctr"/>
                      <a:endParaRPr lang="da-DK" sz="1800" b="0" dirty="0">
                        <a:solidFill>
                          <a:schemeClr val="accent2"/>
                        </a:solidFill>
                      </a:endParaRP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2764905"/>
                  </a:ext>
                </a:extLst>
              </a:tr>
              <a:tr h="2352405">
                <a:tc>
                  <a:txBody>
                    <a:bodyPr/>
                    <a:lstStyle/>
                    <a:p>
                      <a:pPr algn="ctr"/>
                      <a:r>
                        <a:rPr lang="da-DK" sz="1800" b="0" dirty="0">
                          <a:solidFill>
                            <a:schemeClr val="accent2"/>
                          </a:solidFill>
                        </a:rPr>
                        <a:t>Hvilke lege, leger børnene? </a:t>
                      </a:r>
                    </a:p>
                    <a:p>
                      <a:pPr algn="ctr"/>
                      <a:r>
                        <a:rPr lang="da-DK" sz="1800" b="0" dirty="0">
                          <a:solidFill>
                            <a:schemeClr val="accent2"/>
                          </a:solidFill>
                        </a:rPr>
                        <a:t>Leger de samme børn ofte de samme lege?</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Hvordan inddrager i børnenes perspektiv i legemiljøer?</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Hvordan understøtter I børn i legevanskeligheder?</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dirty="0">
                          <a:solidFill>
                            <a:schemeClr val="accent2"/>
                          </a:solidFill>
                        </a:rPr>
                        <a:t>Giver jeres organisering mulighed for i kan fordybe jer i leg med børnene?</a:t>
                      </a:r>
                    </a:p>
                    <a:p>
                      <a:pPr algn="ctr"/>
                      <a:endParaRPr lang="da-DK" sz="1800" b="0" dirty="0">
                        <a:solidFill>
                          <a:schemeClr val="accent2"/>
                        </a:solidFill>
                      </a:endParaRP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1213371"/>
                  </a:ext>
                </a:extLst>
              </a:tr>
              <a:tr h="2003900">
                <a:tc>
                  <a:txBody>
                    <a:bodyPr/>
                    <a:lstStyle/>
                    <a:p>
                      <a:pPr algn="ctr"/>
                      <a:r>
                        <a:rPr lang="da-DK" sz="1800" b="0" dirty="0">
                          <a:solidFill>
                            <a:schemeClr val="accent2"/>
                          </a:solidFill>
                        </a:rPr>
                        <a:t>Har alle lege lige gode betingelse?</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Understøtter jeres rutiner at der er plads og tid til leg?</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0" dirty="0">
                          <a:solidFill>
                            <a:schemeClr val="accent2"/>
                          </a:solidFill>
                        </a:rPr>
                        <a:t>Hvordan involvere I jer i leg? </a:t>
                      </a:r>
                    </a:p>
                    <a:p>
                      <a:pPr algn="ctr"/>
                      <a:r>
                        <a:rPr lang="da-DK" sz="1800" b="0" dirty="0">
                          <a:solidFill>
                            <a:schemeClr val="accent2"/>
                          </a:solidFill>
                        </a:rPr>
                        <a:t>Og hvilke barrierer kan der være for børnenes deltagelse i leg?</a:t>
                      </a: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800" b="0" dirty="0">
                          <a:solidFill>
                            <a:schemeClr val="accent2"/>
                          </a:solidFill>
                        </a:rPr>
                        <a:t>Er der forskel på børns leg ude og børn leg inde?</a:t>
                      </a:r>
                    </a:p>
                    <a:p>
                      <a:pPr algn="ctr"/>
                      <a:endParaRPr lang="da-DK" sz="1800" b="0" dirty="0">
                        <a:solidFill>
                          <a:schemeClr val="accent2"/>
                        </a:solidFill>
                      </a:endParaRPr>
                    </a:p>
                  </a:txBody>
                  <a:tcPr marL="137160" marR="13716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9160712"/>
                  </a:ext>
                </a:extLst>
              </a:tr>
            </a:tbl>
          </a:graphicData>
        </a:graphic>
      </p:graphicFrame>
      <p:sp>
        <p:nvSpPr>
          <p:cNvPr id="2" name="Titel 1">
            <a:extLst>
              <a:ext uri="{FF2B5EF4-FFF2-40B4-BE49-F238E27FC236}">
                <a16:creationId xmlns:a16="http://schemas.microsoft.com/office/drawing/2014/main" id="{4CC25CF9-C116-08AF-DEB7-886862D0AF0C}"/>
              </a:ext>
            </a:extLst>
          </p:cNvPr>
          <p:cNvSpPr>
            <a:spLocks noGrp="1"/>
          </p:cNvSpPr>
          <p:nvPr>
            <p:ph type="title" idx="4294967295"/>
          </p:nvPr>
        </p:nvSpPr>
        <p:spPr>
          <a:xfrm>
            <a:off x="838198" y="-966718"/>
            <a:ext cx="10293627" cy="966718"/>
          </a:xfrm>
        </p:spPr>
        <p:txBody>
          <a:bodyPr/>
          <a:lstStyle/>
          <a:p>
            <a:r>
              <a:rPr lang="da-DK" dirty="0"/>
              <a:t>Skema</a:t>
            </a:r>
          </a:p>
        </p:txBody>
      </p:sp>
    </p:spTree>
    <p:extLst>
      <p:ext uri="{BB962C8B-B14F-4D97-AF65-F5344CB8AC3E}">
        <p14:creationId xmlns:p14="http://schemas.microsoft.com/office/powerpoint/2010/main" val="269201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734A-E001-7AA9-BAE1-71FD7D6CC3F7}"/>
              </a:ext>
            </a:extLst>
          </p:cNvPr>
          <p:cNvSpPr>
            <a:spLocks noGrp="1"/>
          </p:cNvSpPr>
          <p:nvPr>
            <p:ph type="title"/>
          </p:nvPr>
        </p:nvSpPr>
        <p:spPr/>
        <p:txBody>
          <a:bodyPr/>
          <a:lstStyle/>
          <a:p>
            <a:r>
              <a:rPr lang="da-DK" dirty="0">
                <a:solidFill>
                  <a:schemeClr val="accent1"/>
                </a:solidFill>
              </a:rPr>
              <a:t>Indhold</a:t>
            </a:r>
          </a:p>
        </p:txBody>
      </p:sp>
      <p:sp>
        <p:nvSpPr>
          <p:cNvPr id="3" name="Undertitel 2">
            <a:extLst>
              <a:ext uri="{FF2B5EF4-FFF2-40B4-BE49-F238E27FC236}">
                <a16:creationId xmlns:a16="http://schemas.microsoft.com/office/drawing/2014/main" id="{A4F855C1-DA9B-7822-5D29-9FFC809B8885}"/>
              </a:ext>
            </a:extLst>
          </p:cNvPr>
          <p:cNvSpPr>
            <a:spLocks noGrp="1"/>
          </p:cNvSpPr>
          <p:nvPr>
            <p:ph idx="1"/>
          </p:nvPr>
        </p:nvSpPr>
        <p:spPr>
          <a:xfrm>
            <a:off x="719998" y="1788196"/>
            <a:ext cx="4844462" cy="5069804"/>
          </a:xfrm>
        </p:spPr>
        <p:txBody>
          <a:bodyPr>
            <a:normAutofit/>
          </a:bodyPr>
          <a:lstStyle/>
          <a:p>
            <a:pPr marL="285750" indent="-285750">
              <a:buFont typeface="Arial" panose="020B0604020202020204" pitchFamily="34" charset="0"/>
              <a:buChar char="•"/>
            </a:pPr>
            <a:r>
              <a:rPr lang="da-DK" sz="1400" b="1" dirty="0">
                <a:solidFill>
                  <a:schemeClr val="accent1"/>
                </a:solidFill>
              </a:rPr>
              <a:t>Relationer</a:t>
            </a:r>
          </a:p>
          <a:p>
            <a:pPr marL="285750" indent="-285750">
              <a:buFont typeface="Arial" panose="020B0604020202020204" pitchFamily="34" charset="0"/>
              <a:buChar char="•"/>
            </a:pPr>
            <a:r>
              <a:rPr lang="da-DK" sz="1400" b="1" dirty="0">
                <a:solidFill>
                  <a:schemeClr val="accent1"/>
                </a:solidFill>
              </a:rPr>
              <a:t>Børnefællesskab</a:t>
            </a:r>
          </a:p>
          <a:p>
            <a:pPr marL="285750" indent="-285750">
              <a:buFont typeface="Arial" panose="020B0604020202020204" pitchFamily="34" charset="0"/>
              <a:buChar char="•"/>
            </a:pPr>
            <a:r>
              <a:rPr lang="da-DK" sz="1400" b="1" dirty="0">
                <a:solidFill>
                  <a:schemeClr val="accent1"/>
                </a:solidFill>
              </a:rPr>
              <a:t>Leg</a:t>
            </a:r>
          </a:p>
          <a:p>
            <a:pPr marL="285750" indent="-285750">
              <a:buFont typeface="Arial" panose="020B0604020202020204" pitchFamily="34" charset="0"/>
              <a:buChar char="•"/>
            </a:pPr>
            <a:r>
              <a:rPr lang="da-DK" sz="1400" b="1" dirty="0">
                <a:solidFill>
                  <a:schemeClr val="accent1"/>
                </a:solidFill>
              </a:rPr>
              <a:t>Positiv voksenstøtte</a:t>
            </a:r>
          </a:p>
          <a:p>
            <a:pPr marL="285750" indent="-285750">
              <a:buFont typeface="Arial" panose="020B0604020202020204" pitchFamily="34" charset="0"/>
              <a:buChar char="•"/>
            </a:pPr>
            <a:r>
              <a:rPr lang="da-DK" sz="1400" b="1" dirty="0">
                <a:solidFill>
                  <a:schemeClr val="accent1"/>
                </a:solidFill>
              </a:rPr>
              <a:t>Rollemodellering</a:t>
            </a:r>
          </a:p>
          <a:p>
            <a:pPr marL="285750" indent="-285750">
              <a:buFont typeface="Arial" panose="020B0604020202020204" pitchFamily="34" charset="0"/>
              <a:buChar char="•"/>
            </a:pPr>
            <a:r>
              <a:rPr lang="da-DK" sz="1400" b="1" dirty="0">
                <a:solidFill>
                  <a:schemeClr val="accent1"/>
                </a:solidFill>
              </a:rPr>
              <a:t>Børns spor, interesser og styrker</a:t>
            </a:r>
          </a:p>
          <a:p>
            <a:pPr marL="285750" indent="-285750">
              <a:buFont typeface="Arial" panose="020B0604020202020204" pitchFamily="34" charset="0"/>
              <a:buChar char="•"/>
            </a:pPr>
            <a:r>
              <a:rPr lang="da-DK" sz="1400" b="1" dirty="0">
                <a:solidFill>
                  <a:schemeClr val="accent2"/>
                </a:solidFill>
              </a:rPr>
              <a:t>Fastholde Nest i dagtilbud</a:t>
            </a:r>
          </a:p>
        </p:txBody>
      </p:sp>
      <p:pic>
        <p:nvPicPr>
          <p:cNvPr id="6" name="Pladsholder til billede 5">
            <a:extLst>
              <a:ext uri="{FF2B5EF4-FFF2-40B4-BE49-F238E27FC236}">
                <a16:creationId xmlns:a16="http://schemas.microsoft.com/office/drawing/2014/main" id="{5677D888-59AA-1E4A-106C-9702B8C8E3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4230" r="27103" b="-2"/>
          <a:stretch/>
        </p:blipFill>
        <p:spPr>
          <a:xfrm>
            <a:off x="5765181" y="0"/>
            <a:ext cx="6047592" cy="6858000"/>
          </a:xfrm>
        </p:spPr>
      </p:pic>
    </p:spTree>
    <p:extLst>
      <p:ext uri="{BB962C8B-B14F-4D97-AF65-F5344CB8AC3E}">
        <p14:creationId xmlns:p14="http://schemas.microsoft.com/office/powerpoint/2010/main" val="3247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6FD42-4891-CAE2-B662-0E9AFA4B3F41}"/>
              </a:ext>
            </a:extLst>
          </p:cNvPr>
          <p:cNvSpPr>
            <a:spLocks noGrp="1"/>
          </p:cNvSpPr>
          <p:nvPr>
            <p:ph type="title"/>
          </p:nvPr>
        </p:nvSpPr>
        <p:spPr>
          <a:xfrm>
            <a:off x="719998" y="894268"/>
            <a:ext cx="10752002" cy="893928"/>
          </a:xfrm>
        </p:spPr>
        <p:txBody>
          <a:bodyPr vert="horz" lIns="0" tIns="0" rIns="0" bIns="0" rtlCol="0" anchor="b" anchorCtr="0">
            <a:normAutofit/>
          </a:bodyPr>
          <a:lstStyle/>
          <a:p>
            <a:pPr marL="0" indent="0"/>
            <a:r>
              <a:rPr lang="da-DK" b="1" kern="1200" dirty="0"/>
              <a:t>Relationer og fællesskab</a:t>
            </a:r>
          </a:p>
        </p:txBody>
      </p:sp>
      <p:sp>
        <p:nvSpPr>
          <p:cNvPr id="6" name="Content Placeholder 2">
            <a:extLst>
              <a:ext uri="{FF2B5EF4-FFF2-40B4-BE49-F238E27FC236}">
                <a16:creationId xmlns:a16="http://schemas.microsoft.com/office/drawing/2014/main" id="{E594FCD9-2D9A-940F-5460-D63CE883DCF2}"/>
              </a:ext>
            </a:extLst>
          </p:cNvPr>
          <p:cNvSpPr>
            <a:spLocks noGrp="1"/>
          </p:cNvSpPr>
          <p:nvPr>
            <p:ph idx="1"/>
          </p:nvPr>
        </p:nvSpPr>
        <p:spPr>
          <a:xfrm>
            <a:off x="719998" y="2192138"/>
            <a:ext cx="5098911" cy="3771594"/>
          </a:xfrm>
        </p:spPr>
        <p:txBody>
          <a:bodyPr>
            <a:normAutofit/>
          </a:bodyPr>
          <a:lstStyle/>
          <a:p>
            <a:pPr marL="0" indent="0">
              <a:buNone/>
            </a:pPr>
            <a:r>
              <a:rPr lang="da-DK" sz="1700" dirty="0"/>
              <a:t>”Al leg, dannelse og læring sker i børnefællesskaber, som det pædagogiske personale fastsætter rammerne for. Relationer og venskaber er afgørende, hvor alle børn skal opleve at være en del af fællesskabet og blive respekteret og lyttet til. I dagtilbuddenes hverdag skal der være plads til, at det enkelte barn både kan vise initiativ og kan være aktivt deltagende, samtidig med at fællesskabet skaber rum til alle, nye relationer og mulighed for at prøve forskellige positioner mv. Det er det pædagogiske personales og ledelsens opgave at skabe en balance mellem individ og fællesskab i dagtilbuddet.”</a:t>
            </a:r>
          </a:p>
          <a:p>
            <a:pPr marL="457200" lvl="1" indent="0">
              <a:buNone/>
            </a:pPr>
            <a:r>
              <a:rPr lang="da-DK" sz="1700" dirty="0"/>
              <a:t>Forarbejder til dagtilbudslovens § 8, stk. 2</a:t>
            </a:r>
            <a:endParaRPr lang="en-US" sz="1700" dirty="0"/>
          </a:p>
        </p:txBody>
      </p:sp>
      <p:pic>
        <p:nvPicPr>
          <p:cNvPr id="4" name="Billede 3">
            <a:extLst>
              <a:ext uri="{FF2B5EF4-FFF2-40B4-BE49-F238E27FC236}">
                <a16:creationId xmlns:a16="http://schemas.microsoft.com/office/drawing/2014/main" id="{B4ACE4D1-03AB-385C-C0A1-710E76FDE7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36583" y="2192138"/>
            <a:ext cx="3762165" cy="3771594"/>
          </a:xfrm>
          <a:prstGeom prst="rect">
            <a:avLst/>
          </a:prstGeom>
          <a:noFill/>
        </p:spPr>
      </p:pic>
      <p:pic>
        <p:nvPicPr>
          <p:cNvPr id="7" name="Billede 6">
            <a:extLst>
              <a:ext uri="{FF2B5EF4-FFF2-40B4-BE49-F238E27FC236}">
                <a16:creationId xmlns:a16="http://schemas.microsoft.com/office/drawing/2014/main" id="{0CAFC93F-4DA6-4E8C-E3CA-168ABDBE353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18909" y="1341232"/>
            <a:ext cx="1638384" cy="1619333"/>
          </a:xfrm>
          <a:prstGeom prst="rect">
            <a:avLst/>
          </a:prstGeom>
        </p:spPr>
      </p:pic>
    </p:spTree>
    <p:extLst>
      <p:ext uri="{BB962C8B-B14F-4D97-AF65-F5344CB8AC3E}">
        <p14:creationId xmlns:p14="http://schemas.microsoft.com/office/powerpoint/2010/main" val="1760521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19D0D-5148-5D06-1434-252625F93AF8}"/>
              </a:ext>
            </a:extLst>
          </p:cNvPr>
          <p:cNvSpPr>
            <a:spLocks noGrp="1"/>
          </p:cNvSpPr>
          <p:nvPr>
            <p:ph type="title"/>
          </p:nvPr>
        </p:nvSpPr>
        <p:spPr>
          <a:xfrm>
            <a:off x="1634836" y="721438"/>
            <a:ext cx="10160000" cy="893928"/>
          </a:xfrm>
        </p:spPr>
        <p:txBody>
          <a:bodyPr/>
          <a:lstStyle/>
          <a:p>
            <a:r>
              <a:rPr kumimoji="0" lang="da-DK" sz="3600" b="1" i="0" u="none" strike="noStrike" kern="1200" cap="none" spc="0" normalizeH="0" baseline="0" noProof="0" dirty="0">
                <a:ln>
                  <a:noFill/>
                </a:ln>
                <a:solidFill>
                  <a:srgbClr val="002060"/>
                </a:solidFill>
                <a:effectLst/>
                <a:uLnTx/>
                <a:uFillTx/>
                <a:latin typeface="Arial" panose="020B0604020202020204"/>
                <a:ea typeface="+mj-ea"/>
                <a:cs typeface="Arial" panose="020B0604020202020204" pitchFamily="34" charset="0"/>
              </a:rPr>
              <a:t>Relationer i pædagogiskarbejde</a:t>
            </a:r>
            <a:br>
              <a:rPr kumimoji="0" lang="da-DK" sz="3600" b="1" i="0" u="none" strike="noStrike" kern="1200" cap="none" spc="0" normalizeH="0" baseline="0" noProof="0" dirty="0">
                <a:ln>
                  <a:noFill/>
                </a:ln>
                <a:solidFill>
                  <a:srgbClr val="002060"/>
                </a:solidFill>
                <a:effectLst/>
                <a:uLnTx/>
                <a:uFillTx/>
                <a:latin typeface="Arial" panose="020B0604020202020204"/>
                <a:ea typeface="+mj-ea"/>
                <a:cs typeface="Arial" panose="020B0604020202020204" pitchFamily="34" charset="0"/>
              </a:rPr>
            </a:br>
            <a:endParaRPr lang="da-DK" dirty="0"/>
          </a:p>
        </p:txBody>
      </p:sp>
      <p:sp>
        <p:nvSpPr>
          <p:cNvPr id="5" name="Pladsholder til indhold 4">
            <a:extLst>
              <a:ext uri="{FF2B5EF4-FFF2-40B4-BE49-F238E27FC236}">
                <a16:creationId xmlns:a16="http://schemas.microsoft.com/office/drawing/2014/main" id="{9563D313-B205-AE75-7B6C-FD2602B24984}"/>
              </a:ext>
            </a:extLst>
          </p:cNvPr>
          <p:cNvSpPr>
            <a:spLocks noGrp="1"/>
          </p:cNvSpPr>
          <p:nvPr>
            <p:ph idx="13"/>
          </p:nvPr>
        </p:nvSpPr>
        <p:spPr>
          <a:xfrm>
            <a:off x="726478" y="1831246"/>
            <a:ext cx="6068784" cy="4132485"/>
          </a:xfrm>
        </p:spPr>
        <p:txBody>
          <a:bodyPr>
            <a:normAutofit fontScale="85000" lnSpcReduction="10000"/>
          </a:bodyPr>
          <a:lstStyle/>
          <a:p>
            <a:r>
              <a:rPr lang="da-DK" dirty="0"/>
              <a:t>Fællesskabet er et bærende element i barnet udvikling.</a:t>
            </a:r>
          </a:p>
          <a:p>
            <a:r>
              <a:rPr lang="da-DK" dirty="0"/>
              <a:t>Deltagelse i fællesskabet har betydning for både barnet kognitive og sproglige udvikling, samt barnets sociale og emotionelle udvikling.  </a:t>
            </a:r>
          </a:p>
          <a:p>
            <a:r>
              <a:rPr lang="da-DK" dirty="0"/>
              <a:t>De voksnes relation til barnet og interaktioner med barnet har betydning for dets deltagelses i fællesskabet. </a:t>
            </a:r>
          </a:p>
          <a:p>
            <a:r>
              <a:rPr lang="da-DK" dirty="0"/>
              <a:t>Gode relationer er kendetegnene ved at de voksne afstemmer sig barnet, der er tydelig kommunikation (verbal og nonverbal), og at relationen er præget at positiv kontakt og den voksne er interesseret i barnet.</a:t>
            </a:r>
          </a:p>
          <a:p>
            <a:r>
              <a:rPr lang="da-DK" dirty="0"/>
              <a:t>Det pædagogiske personale arbejder med deres relationskompetence, når der arbejdes på at imødekomme børnenes grundlæggende behov; autonomi, kompetence og samhørighed.</a:t>
            </a:r>
          </a:p>
          <a:p>
            <a:pPr marL="0" indent="0" algn="r">
              <a:buNone/>
            </a:pPr>
            <a:r>
              <a:rPr lang="da-DK" sz="1600" dirty="0"/>
              <a:t>Nest møder dagtilbud 2021</a:t>
            </a:r>
          </a:p>
          <a:p>
            <a:pPr marL="0" indent="0" algn="r">
              <a:buNone/>
            </a:pPr>
            <a:r>
              <a:rPr lang="da-DK" sz="1600" dirty="0"/>
              <a:t>Louise Klinge, </a:t>
            </a:r>
          </a:p>
        </p:txBody>
      </p:sp>
      <p:pic>
        <p:nvPicPr>
          <p:cNvPr id="12" name="Billede 11">
            <a:extLst>
              <a:ext uri="{FF2B5EF4-FFF2-40B4-BE49-F238E27FC236}">
                <a16:creationId xmlns:a16="http://schemas.microsoft.com/office/drawing/2014/main" id="{7023191B-9A5C-F0D4-8071-06912FE6705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31221"/>
          <a:stretch/>
        </p:blipFill>
        <p:spPr>
          <a:xfrm>
            <a:off x="7335739" y="1831246"/>
            <a:ext cx="3923388" cy="3802936"/>
          </a:xfrm>
          <a:prstGeom prst="rect">
            <a:avLst/>
          </a:prstGeom>
        </p:spPr>
      </p:pic>
    </p:spTree>
    <p:extLst>
      <p:ext uri="{BB962C8B-B14F-4D97-AF65-F5344CB8AC3E}">
        <p14:creationId xmlns:p14="http://schemas.microsoft.com/office/powerpoint/2010/main" val="2689961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2" name="Title 1">
            <a:extLst>
              <a:ext uri="{FF2B5EF4-FFF2-40B4-BE49-F238E27FC236}">
                <a16:creationId xmlns:a16="http://schemas.microsoft.com/office/drawing/2014/main" id="{D7081559-3029-0837-36D8-37577AB27FF9}"/>
              </a:ext>
            </a:extLst>
          </p:cNvPr>
          <p:cNvSpPr>
            <a:spLocks noGrp="1"/>
          </p:cNvSpPr>
          <p:nvPr>
            <p:ph type="title"/>
          </p:nvPr>
        </p:nvSpPr>
        <p:spPr>
          <a:xfrm>
            <a:off x="719998" y="894268"/>
            <a:ext cx="10752002" cy="893927"/>
          </a:xfrm>
        </p:spPr>
        <p:txBody>
          <a:bodyPr/>
          <a:lstStyle/>
          <a:p>
            <a:r>
              <a:rPr lang="da-DK" dirty="0">
                <a:solidFill>
                  <a:schemeClr val="accent1"/>
                </a:solidFill>
              </a:rPr>
              <a:t>Børnefællesskaber</a:t>
            </a:r>
            <a:endParaRPr lang="en-US" dirty="0">
              <a:solidFill>
                <a:schemeClr val="accent1"/>
              </a:solidFill>
            </a:endParaRPr>
          </a:p>
        </p:txBody>
      </p:sp>
      <p:sp>
        <p:nvSpPr>
          <p:cNvPr id="16387" name="Pladsholder til indhold 2"/>
          <p:cNvSpPr>
            <a:spLocks noGrp="1"/>
          </p:cNvSpPr>
          <p:nvPr>
            <p:ph idx="1"/>
          </p:nvPr>
        </p:nvSpPr>
        <p:spPr>
          <a:xfrm>
            <a:off x="719998" y="2192138"/>
            <a:ext cx="5098911" cy="3771594"/>
          </a:xfrm>
        </p:spPr>
        <p:txBody>
          <a:bodyPr>
            <a:normAutofit/>
          </a:bodyPr>
          <a:lstStyle/>
          <a:p>
            <a:pPr marL="0" indent="0">
              <a:buNone/>
            </a:pPr>
            <a:endParaRPr lang="da-DK" dirty="0"/>
          </a:p>
          <a:p>
            <a:r>
              <a:rPr lang="da-DK" dirty="0">
                <a:solidFill>
                  <a:schemeClr val="accent1"/>
                </a:solidFill>
              </a:rPr>
              <a:t>Ønsket om at være sammen med nogen er mere styrende for børn adfærd end det, de er sammen om.</a:t>
            </a:r>
          </a:p>
          <a:p>
            <a:r>
              <a:rPr lang="da-DK" dirty="0">
                <a:solidFill>
                  <a:schemeClr val="accent1"/>
                </a:solidFill>
              </a:rPr>
              <a:t>Børn har ikke samme muligheder for at deltage i forskellige fællesskaber.</a:t>
            </a:r>
          </a:p>
          <a:p>
            <a:r>
              <a:rPr lang="da-DK" dirty="0">
                <a:solidFill>
                  <a:schemeClr val="accent1"/>
                </a:solidFill>
              </a:rPr>
              <a:t>Børn skaber ikke af sig selv gode, inkluderende og omsorgsfulde fællesskaber.</a:t>
            </a:r>
          </a:p>
          <a:p>
            <a:pPr marL="0" indent="0">
              <a:buNone/>
            </a:pPr>
            <a:endParaRPr lang="da-DK" dirty="0"/>
          </a:p>
        </p:txBody>
      </p:sp>
      <p:pic>
        <p:nvPicPr>
          <p:cNvPr id="3" name="Picture 2">
            <a:extLst>
              <a:ext uri="{FF2B5EF4-FFF2-40B4-BE49-F238E27FC236}">
                <a16:creationId xmlns:a16="http://schemas.microsoft.com/office/drawing/2014/main" id="{A33B0CB1-7A9A-766F-A832-7CDAF26200B4}"/>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srcRect t="6631" r="2" b="10816"/>
          <a:stretch/>
        </p:blipFill>
        <p:spPr bwMode="auto">
          <a:xfrm>
            <a:off x="6368210" y="2192138"/>
            <a:ext cx="5098911" cy="3771594"/>
          </a:xfrm>
          <a:prstGeom prst="rect">
            <a:avLst/>
          </a:prstGeom>
          <a:noFill/>
          <a:ln w="9525">
            <a:noFill/>
            <a:miter lim="800000"/>
            <a:headEnd/>
            <a:tailEnd/>
          </a:ln>
        </p:spPr>
      </p:pic>
    </p:spTree>
    <p:extLst>
      <p:ext uri="{BB962C8B-B14F-4D97-AF65-F5344CB8AC3E}">
        <p14:creationId xmlns:p14="http://schemas.microsoft.com/office/powerpoint/2010/main" val="410860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Pladsholder til indhold 2"/>
          <p:cNvSpPr>
            <a:spLocks noGrp="1"/>
          </p:cNvSpPr>
          <p:nvPr>
            <p:ph idx="1"/>
          </p:nvPr>
        </p:nvSpPr>
        <p:spPr>
          <a:xfrm>
            <a:off x="719998" y="2192138"/>
            <a:ext cx="5098911" cy="3771594"/>
          </a:xfrm>
        </p:spPr>
        <p:txBody>
          <a:bodyPr>
            <a:normAutofit fontScale="92500"/>
          </a:bodyPr>
          <a:lstStyle/>
          <a:p>
            <a:r>
              <a:rPr lang="da-DK" sz="2400" dirty="0">
                <a:solidFill>
                  <a:schemeClr val="accent1"/>
                </a:solidFill>
              </a:rPr>
              <a:t>Ved at lege med forskellige børn styrker man børnenes sociale kompetencer, og det styrker fællesskabet. </a:t>
            </a:r>
          </a:p>
          <a:p>
            <a:r>
              <a:rPr lang="da-DK" sz="2400" dirty="0">
                <a:solidFill>
                  <a:schemeClr val="accent1"/>
                </a:solidFill>
              </a:rPr>
              <a:t>Det har stor betydning at pædagoger, lærere og forældre støtter op om børnenes fællesskaber. </a:t>
            </a:r>
          </a:p>
          <a:p>
            <a:r>
              <a:rPr lang="da-DK" sz="2400" dirty="0">
                <a:solidFill>
                  <a:schemeClr val="accent1"/>
                </a:solidFill>
              </a:rPr>
              <a:t>Hjælp børnene til at lege med forskellige typer børn, det er med til de lærer at være sociale.</a:t>
            </a:r>
          </a:p>
          <a:p>
            <a:pPr marL="0" indent="0" algn="r">
              <a:buNone/>
            </a:pPr>
            <a:r>
              <a:rPr lang="da-DK" sz="1300" dirty="0">
                <a:solidFill>
                  <a:schemeClr val="accent1"/>
                </a:solidFill>
              </a:rPr>
              <a:t>Nest møder dagtilbud 2021</a:t>
            </a:r>
          </a:p>
        </p:txBody>
      </p:sp>
      <p:pic>
        <p:nvPicPr>
          <p:cNvPr id="11" name="Billede 10">
            <a:extLst>
              <a:ext uri="{FF2B5EF4-FFF2-40B4-BE49-F238E27FC236}">
                <a16:creationId xmlns:a16="http://schemas.microsoft.com/office/drawing/2014/main" id="{5C52726B-DEFD-4466-7D41-F288B39CCBA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9760" b="1"/>
          <a:stretch/>
        </p:blipFill>
        <p:spPr>
          <a:xfrm>
            <a:off x="6368210" y="2192138"/>
            <a:ext cx="5098911" cy="3771594"/>
          </a:xfrm>
          <a:prstGeom prst="rect">
            <a:avLst/>
          </a:prstGeom>
          <a:noFill/>
        </p:spPr>
      </p:pic>
      <p:sp>
        <p:nvSpPr>
          <p:cNvPr id="2" name="Titel 1">
            <a:extLst>
              <a:ext uri="{FF2B5EF4-FFF2-40B4-BE49-F238E27FC236}">
                <a16:creationId xmlns:a16="http://schemas.microsoft.com/office/drawing/2014/main" id="{F5C8A930-E412-FE31-9E32-5B0F7EE09324}"/>
              </a:ext>
            </a:extLst>
          </p:cNvPr>
          <p:cNvSpPr>
            <a:spLocks noGrp="1"/>
          </p:cNvSpPr>
          <p:nvPr>
            <p:ph type="title"/>
          </p:nvPr>
        </p:nvSpPr>
        <p:spPr>
          <a:xfrm>
            <a:off x="1266407" y="894268"/>
            <a:ext cx="10752002" cy="893928"/>
          </a:xfrm>
        </p:spPr>
        <p:txBody>
          <a:bodyPr/>
          <a:lstStyle/>
          <a:p>
            <a:r>
              <a:rPr lang="da-DK" dirty="0">
                <a:solidFill>
                  <a:schemeClr val="tx2"/>
                </a:solidFill>
              </a:rPr>
              <a:t>Værdierne i Nest er at alle børn gør det bedste de kan</a:t>
            </a:r>
          </a:p>
        </p:txBody>
      </p:sp>
    </p:spTree>
    <p:extLst>
      <p:ext uri="{BB962C8B-B14F-4D97-AF65-F5344CB8AC3E}">
        <p14:creationId xmlns:p14="http://schemas.microsoft.com/office/powerpoint/2010/main" val="1892223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95180-58B1-2C40-E3F0-AE17228C2745}"/>
              </a:ext>
            </a:extLst>
          </p:cNvPr>
          <p:cNvSpPr>
            <a:spLocks noGrp="1"/>
          </p:cNvSpPr>
          <p:nvPr>
            <p:ph type="title"/>
          </p:nvPr>
        </p:nvSpPr>
        <p:spPr>
          <a:xfrm>
            <a:off x="1422399" y="444751"/>
            <a:ext cx="8128001" cy="692161"/>
          </a:xfrm>
        </p:spPr>
        <p:txBody>
          <a:bodyPr/>
          <a:lstStyle/>
          <a:p>
            <a:r>
              <a:rPr lang="da-DK" sz="2400" b="1" dirty="0"/>
              <a:t>Svage relationskompetencer kan komme til udtryk ved</a:t>
            </a:r>
            <a:endParaRPr lang="da-DK" sz="2400" dirty="0"/>
          </a:p>
        </p:txBody>
      </p:sp>
      <p:sp>
        <p:nvSpPr>
          <p:cNvPr id="5" name="Pladsholder til tekst 4">
            <a:extLst>
              <a:ext uri="{FF2B5EF4-FFF2-40B4-BE49-F238E27FC236}">
                <a16:creationId xmlns:a16="http://schemas.microsoft.com/office/drawing/2014/main" id="{0E32CE59-DC84-4A3D-93B0-49D76D334AE1}"/>
              </a:ext>
            </a:extLst>
          </p:cNvPr>
          <p:cNvSpPr>
            <a:spLocks noGrp="1"/>
          </p:cNvSpPr>
          <p:nvPr>
            <p:ph idx="1"/>
          </p:nvPr>
        </p:nvSpPr>
        <p:spPr>
          <a:xfrm>
            <a:off x="834569" y="1633390"/>
            <a:ext cx="4844462" cy="4616066"/>
          </a:xfrm>
        </p:spPr>
        <p:txBody>
          <a:bodyPr>
            <a:normAutofit lnSpcReduction="10000"/>
          </a:bodyPr>
          <a:lstStyle/>
          <a:p>
            <a:pPr marL="257175" indent="-257175"/>
            <a:r>
              <a:rPr lang="da-DK" sz="1500" dirty="0"/>
              <a:t>Vanskeligt ved at indgå i symmetriske relationer til jævnaldrende</a:t>
            </a:r>
          </a:p>
          <a:p>
            <a:pPr marL="257175" indent="-257175"/>
            <a:r>
              <a:rPr lang="da-DK" sz="1500" dirty="0"/>
              <a:t>En adfærd som andre oplever som aparte</a:t>
            </a:r>
          </a:p>
          <a:p>
            <a:pPr marL="257175" indent="-257175"/>
            <a:r>
              <a:rPr lang="da-DK" sz="1500" dirty="0"/>
              <a:t>Adfærd præget af svag fleksibilitet, opmærksomhed og koncentration</a:t>
            </a:r>
          </a:p>
          <a:p>
            <a:pPr marL="257175" indent="-257175"/>
            <a:r>
              <a:rPr lang="da-DK" sz="1500" dirty="0"/>
              <a:t>Problemer med at leve op til de krav og forventninger</a:t>
            </a:r>
          </a:p>
          <a:p>
            <a:pPr marL="257175" indent="-257175"/>
            <a:r>
              <a:rPr lang="da-DK" sz="1500" dirty="0"/>
              <a:t>Kan fremstå enten som asociale og voldsomme i kontakten eller indadvendte, uinteresserede og afvisende</a:t>
            </a:r>
          </a:p>
          <a:p>
            <a:pPr marL="257175" indent="-257175"/>
            <a:r>
              <a:rPr lang="da-DK" sz="1500" dirty="0"/>
              <a:t>Svært at etableret en stabil kontakt – kan være umættelig i kontakten eller kontaktafvisende </a:t>
            </a:r>
          </a:p>
          <a:p>
            <a:pPr marL="257175" indent="-257175"/>
            <a:r>
              <a:rPr lang="da-DK" sz="1500" dirty="0"/>
              <a:t>Kan enten isolere sig, eller vil styre de sammenhænge de indgår i </a:t>
            </a:r>
          </a:p>
          <a:p>
            <a:pPr marL="257175" indent="-257175"/>
            <a:r>
              <a:rPr lang="da-DK" sz="1500" dirty="0"/>
              <a:t>Er i risiko for at havne i uhensigtsmæssige kammeratskabsrelationer, hvor de kan lokkes til at gøre dumme ting</a:t>
            </a:r>
          </a:p>
          <a:p>
            <a:pPr marL="257175" indent="-257175"/>
            <a:r>
              <a:rPr lang="da-DK" sz="1500" dirty="0"/>
              <a:t>Svært ved at lege, lege ideer, omsætte lege ideer</a:t>
            </a:r>
            <a:endParaRPr lang="da-DK" sz="1400" dirty="0"/>
          </a:p>
          <a:p>
            <a:pPr marL="0" indent="0">
              <a:buNone/>
            </a:pPr>
            <a:endParaRPr lang="da-DK" sz="1400" dirty="0"/>
          </a:p>
          <a:p>
            <a:pPr algn="ctr"/>
            <a:endParaRPr lang="da-DK" sz="1400" b="1" dirty="0"/>
          </a:p>
        </p:txBody>
      </p:sp>
      <p:pic>
        <p:nvPicPr>
          <p:cNvPr id="7" name="Pladsholder til billede 6">
            <a:extLst>
              <a:ext uri="{FF2B5EF4-FFF2-40B4-BE49-F238E27FC236}">
                <a16:creationId xmlns:a16="http://schemas.microsoft.com/office/drawing/2014/main" id="{F7A6365E-FB0D-12C1-D95B-9B79999DE551}"/>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277" r="9277"/>
          <a:stretch>
            <a:fillRect/>
          </a:stretch>
        </p:blipFill>
        <p:spPr>
          <a:xfrm>
            <a:off x="6512971" y="1325765"/>
            <a:ext cx="4902410" cy="5231316"/>
          </a:xfrm>
        </p:spPr>
      </p:pic>
      <p:sp>
        <p:nvSpPr>
          <p:cNvPr id="8" name="Pladsholder til tekst 1" descr="Det barnet viser/ adfærd&#10;">
            <a:extLst>
              <a:ext uri="{FF2B5EF4-FFF2-40B4-BE49-F238E27FC236}">
                <a16:creationId xmlns:a16="http://schemas.microsoft.com/office/drawing/2014/main" id="{3F25A83F-11A6-DF94-4C59-A87634DF9F18}"/>
              </a:ext>
              <a:ext uri="{C183D7F6-B498-43B3-948B-1728B52AA6E4}">
                <adec:decorative xmlns:adec="http://schemas.microsoft.com/office/drawing/2017/decorative" val="0"/>
              </a:ext>
            </a:extLst>
          </p:cNvPr>
          <p:cNvSpPr txBox="1">
            <a:spLocks/>
          </p:cNvSpPr>
          <p:nvPr/>
        </p:nvSpPr>
        <p:spPr>
          <a:xfrm>
            <a:off x="7898164" y="2404897"/>
            <a:ext cx="2132023" cy="353755"/>
          </a:xfrm>
          <a:prstGeom prst="rect">
            <a:avLst/>
          </a:prstGeom>
        </p:spPr>
        <p:txBody>
          <a:bodyPr>
            <a:normAutofit fontScale="70000" lnSpcReduction="20000"/>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buNone/>
            </a:pPr>
            <a:r>
              <a:rPr lang="da-DK" dirty="0"/>
              <a:t>Det barnet viser/ adfærd</a:t>
            </a:r>
          </a:p>
        </p:txBody>
      </p:sp>
      <p:sp>
        <p:nvSpPr>
          <p:cNvPr id="9" name="Pladsholder til tekst 3" descr="Det vi forstår/tolker&#10;">
            <a:extLst>
              <a:ext uri="{FF2B5EF4-FFF2-40B4-BE49-F238E27FC236}">
                <a16:creationId xmlns:a16="http://schemas.microsoft.com/office/drawing/2014/main" id="{67552EFE-8EB2-5500-F09C-79A4937E70CB}"/>
              </a:ext>
              <a:ext uri="{C183D7F6-B498-43B3-948B-1728B52AA6E4}">
                <adec:decorative xmlns:adec="http://schemas.microsoft.com/office/drawing/2017/decorative" val="0"/>
              </a:ext>
            </a:extLst>
          </p:cNvPr>
          <p:cNvSpPr txBox="1">
            <a:spLocks/>
          </p:cNvSpPr>
          <p:nvPr/>
        </p:nvSpPr>
        <p:spPr>
          <a:xfrm>
            <a:off x="7752234" y="3287359"/>
            <a:ext cx="2423881" cy="476712"/>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buNone/>
            </a:pPr>
            <a:r>
              <a:rPr lang="da-DK" dirty="0"/>
              <a:t>Det vi forstår/tolker</a:t>
            </a:r>
          </a:p>
        </p:txBody>
      </p:sp>
    </p:spTree>
    <p:extLst>
      <p:ext uri="{BB962C8B-B14F-4D97-AF65-F5344CB8AC3E}">
        <p14:creationId xmlns:p14="http://schemas.microsoft.com/office/powerpoint/2010/main" val="159512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DC389B25-BAE8-4471-32ED-5289DCEA0F7A}"/>
              </a:ext>
            </a:extLst>
          </p:cNvPr>
          <p:cNvSpPr>
            <a:spLocks noGrp="1"/>
          </p:cNvSpPr>
          <p:nvPr>
            <p:ph type="title"/>
          </p:nvPr>
        </p:nvSpPr>
        <p:spPr>
          <a:xfrm>
            <a:off x="838198" y="1440692"/>
            <a:ext cx="5155097" cy="966718"/>
          </a:xfrm>
        </p:spPr>
        <p:txBody>
          <a:bodyPr anchor="b">
            <a:normAutofit fontScale="90000"/>
          </a:bodyPr>
          <a:lstStyle/>
          <a:p>
            <a:br>
              <a:rPr lang="da-DK" dirty="0"/>
            </a:br>
            <a:r>
              <a:rPr lang="da-DK" dirty="0"/>
              <a:t>Nest metode:</a:t>
            </a:r>
            <a:br>
              <a:rPr lang="da-DK" dirty="0"/>
            </a:br>
            <a:r>
              <a:rPr lang="da-DK" dirty="0"/>
              <a:t>Positiv voksenstøtte</a:t>
            </a:r>
            <a:br>
              <a:rPr lang="da-DK" dirty="0"/>
            </a:br>
            <a:endParaRPr lang="da-DK" dirty="0"/>
          </a:p>
        </p:txBody>
      </p:sp>
      <p:sp>
        <p:nvSpPr>
          <p:cNvPr id="2" name="Pladsholder til tekst 1">
            <a:extLst>
              <a:ext uri="{FF2B5EF4-FFF2-40B4-BE49-F238E27FC236}">
                <a16:creationId xmlns:a16="http://schemas.microsoft.com/office/drawing/2014/main" id="{44417334-3CE6-48EB-9C84-069A80CA7E0F}"/>
              </a:ext>
            </a:extLst>
          </p:cNvPr>
          <p:cNvSpPr>
            <a:spLocks noGrp="1"/>
          </p:cNvSpPr>
          <p:nvPr>
            <p:ph sz="half" idx="1"/>
          </p:nvPr>
        </p:nvSpPr>
        <p:spPr>
          <a:xfrm>
            <a:off x="838200" y="2932043"/>
            <a:ext cx="4827104" cy="3244920"/>
          </a:xfrm>
        </p:spPr>
        <p:txBody>
          <a:bodyPr>
            <a:normAutofit lnSpcReduction="10000"/>
          </a:bodyPr>
          <a:lstStyle/>
          <a:p>
            <a:r>
              <a:rPr lang="da-DK" dirty="0"/>
              <a:t> Det der vandes vokser </a:t>
            </a:r>
          </a:p>
          <a:p>
            <a:pPr marL="257175" indent="-257175">
              <a:buFont typeface="Arial" panose="020B0604020202020204" pitchFamily="34" charset="0"/>
              <a:buChar char="•"/>
            </a:pPr>
            <a:r>
              <a:rPr lang="da-DK" dirty="0"/>
              <a:t>Når den ønskede adfærd gives opmærksomhed ved ros og anerkendelse er der en større sandsynlighed for at adfærden gentager sig.</a:t>
            </a:r>
          </a:p>
          <a:p>
            <a:pPr marL="257175" indent="-257175">
              <a:buFont typeface="Arial" panose="020B0604020202020204" pitchFamily="34" charset="0"/>
              <a:buChar char="•"/>
            </a:pPr>
            <a:r>
              <a:rPr lang="da-DK" dirty="0"/>
              <a:t>I daginstitutionen kan de professionelle påvirke børnenes adfærd bevidst, ved at fokusere på anerkende og rose når børn/barnet udviser den adfærd man ønsker. </a:t>
            </a:r>
          </a:p>
          <a:p>
            <a:pPr marL="257175" indent="-257175">
              <a:buFont typeface="Arial" panose="020B0604020202020204" pitchFamily="34" charset="0"/>
              <a:buChar char="•"/>
            </a:pPr>
            <a:endParaRPr lang="da-DK" dirty="0"/>
          </a:p>
        </p:txBody>
      </p:sp>
      <p:pic>
        <p:nvPicPr>
          <p:cNvPr id="14" name="Pladsholder til indhold 13">
            <a:extLst>
              <a:ext uri="{FF2B5EF4-FFF2-40B4-BE49-F238E27FC236}">
                <a16:creationId xmlns:a16="http://schemas.microsoft.com/office/drawing/2014/main" id="{2416198A-22BC-6293-F793-52CF2B213E20}"/>
              </a:ext>
              <a:ext uri="{C183D7F6-B498-43B3-948B-1728B52AA6E4}">
                <adec:decorative xmlns:adec="http://schemas.microsoft.com/office/drawing/2017/decorative" val="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966" r="17855" b="-1"/>
          <a:stretch/>
        </p:blipFill>
        <p:spPr>
          <a:xfrm>
            <a:off x="5993295" y="3429000"/>
            <a:ext cx="5138531" cy="2747962"/>
          </a:xfrm>
          <a:prstGeom prst="rect">
            <a:avLst/>
          </a:prstGeom>
          <a:noFill/>
        </p:spPr>
      </p:pic>
      <p:sp>
        <p:nvSpPr>
          <p:cNvPr id="3" name="Pladsholder til tekst 1">
            <a:extLst>
              <a:ext uri="{FF2B5EF4-FFF2-40B4-BE49-F238E27FC236}">
                <a16:creationId xmlns:a16="http://schemas.microsoft.com/office/drawing/2014/main" id="{7F655935-7D6E-B259-CB44-5456CD9832DE}"/>
              </a:ext>
            </a:extLst>
          </p:cNvPr>
          <p:cNvSpPr txBox="1">
            <a:spLocks/>
          </p:cNvSpPr>
          <p:nvPr/>
        </p:nvSpPr>
        <p:spPr>
          <a:xfrm>
            <a:off x="5993295" y="514242"/>
            <a:ext cx="4827104" cy="3244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Børn i udsatte positioner har behov for at anerkendelsen forstørres og gentages og at irettesættelser for ikke ønsket adfærd nedtones </a:t>
            </a:r>
            <a:r>
              <a:rPr lang="da-DK" i="1" dirty="0"/>
              <a:t>også selvom det er den fremtrædende adfærd.</a:t>
            </a:r>
          </a:p>
          <a:p>
            <a:endParaRPr lang="da-DK" i="1" dirty="0"/>
          </a:p>
          <a:p>
            <a:pPr marL="257175" indent="-257175"/>
            <a:r>
              <a:rPr lang="da-DK" b="1" dirty="0"/>
              <a:t>Ros og anerkend alle børn med krop, blik, ord og toneleje</a:t>
            </a:r>
            <a:endParaRPr lang="da-DK" dirty="0"/>
          </a:p>
          <a:p>
            <a:endParaRPr lang="da-DK" dirty="0"/>
          </a:p>
        </p:txBody>
      </p:sp>
    </p:spTree>
    <p:extLst>
      <p:ext uri="{BB962C8B-B14F-4D97-AF65-F5344CB8AC3E}">
        <p14:creationId xmlns:p14="http://schemas.microsoft.com/office/powerpoint/2010/main" val="1720979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547EE-1C36-D22A-2649-FCC542E5BB34}"/>
              </a:ext>
            </a:extLst>
          </p:cNvPr>
          <p:cNvSpPr>
            <a:spLocks noGrp="1"/>
          </p:cNvSpPr>
          <p:nvPr>
            <p:ph type="title"/>
          </p:nvPr>
        </p:nvSpPr>
        <p:spPr>
          <a:xfrm>
            <a:off x="719998" y="894268"/>
            <a:ext cx="4844462" cy="893928"/>
          </a:xfrm>
        </p:spPr>
        <p:txBody>
          <a:bodyPr anchor="b">
            <a:normAutofit/>
          </a:bodyPr>
          <a:lstStyle/>
          <a:p>
            <a:r>
              <a:rPr lang="da-DK" dirty="0"/>
              <a:t>Legens funktion:</a:t>
            </a:r>
          </a:p>
        </p:txBody>
      </p:sp>
      <p:sp>
        <p:nvSpPr>
          <p:cNvPr id="3" name="Pladsholder til indhold 2">
            <a:extLst>
              <a:ext uri="{FF2B5EF4-FFF2-40B4-BE49-F238E27FC236}">
                <a16:creationId xmlns:a16="http://schemas.microsoft.com/office/drawing/2014/main" id="{2F008163-F630-6434-5938-356AAFCAD95A}"/>
              </a:ext>
            </a:extLst>
          </p:cNvPr>
          <p:cNvSpPr>
            <a:spLocks noGrp="1"/>
          </p:cNvSpPr>
          <p:nvPr>
            <p:ph idx="1"/>
          </p:nvPr>
        </p:nvSpPr>
        <p:spPr>
          <a:xfrm>
            <a:off x="719998" y="2049517"/>
            <a:ext cx="4844462" cy="4624551"/>
          </a:xfrm>
        </p:spPr>
        <p:txBody>
          <a:bodyPr>
            <a:normAutofit fontScale="92500" lnSpcReduction="10000"/>
          </a:bodyPr>
          <a:lstStyle/>
          <a:p>
            <a:pPr marL="0" indent="0">
              <a:buNone/>
            </a:pPr>
            <a:r>
              <a:rPr lang="da-DK" sz="1900" dirty="0"/>
              <a:t>Aktivitet, som fremmer fantasi, kreativitet, sprog, selvregulering</a:t>
            </a:r>
          </a:p>
          <a:p>
            <a:pPr marL="0" indent="0">
              <a:buNone/>
            </a:pPr>
            <a:r>
              <a:rPr lang="da-DK" sz="1900" dirty="0"/>
              <a:t>At blive aktør i eget liv (leg er på barnets præmisser)</a:t>
            </a:r>
          </a:p>
          <a:p>
            <a:pPr marL="0" indent="0">
              <a:buNone/>
            </a:pPr>
            <a:r>
              <a:rPr lang="da-DK" sz="1900" dirty="0"/>
              <a:t>Modstandsdygtighed, gå-på-mod. Får afprøvet forskellige roller</a:t>
            </a:r>
          </a:p>
          <a:p>
            <a:pPr marL="0" indent="0">
              <a:buNone/>
            </a:pPr>
            <a:r>
              <a:rPr lang="da-DK" sz="1900" dirty="0"/>
              <a:t>Legen afspejler udviklingen. Børns leg og fantasifuldhed afspejler deres erfaringer fra virkeligheden. Leg forbereder til virkeligheden</a:t>
            </a:r>
          </a:p>
          <a:p>
            <a:pPr marL="0" indent="0">
              <a:buNone/>
            </a:pPr>
            <a:r>
              <a:rPr lang="da-DK" sz="1900" dirty="0"/>
              <a:t>Børns almene udvikling viser sig i leg</a:t>
            </a:r>
          </a:p>
          <a:p>
            <a:pPr marL="0" indent="0">
              <a:buNone/>
            </a:pPr>
            <a:r>
              <a:rPr lang="da-DK" sz="1900" dirty="0"/>
              <a:t>Leg er et udforskningsrum for virketrang</a:t>
            </a:r>
          </a:p>
          <a:p>
            <a:pPr marL="0" indent="0">
              <a:buNone/>
            </a:pPr>
            <a:r>
              <a:rPr lang="da-DK" sz="1900" dirty="0"/>
              <a:t>Via leg kan børnene bearbejde følelsesmæssige indtryk og ventilere</a:t>
            </a:r>
          </a:p>
          <a:p>
            <a:pPr marL="0" indent="0">
              <a:buNone/>
            </a:pPr>
            <a:r>
              <a:rPr lang="da-DK" sz="1900" dirty="0"/>
              <a:t>I legen knyttes sociale bånd</a:t>
            </a:r>
          </a:p>
          <a:p>
            <a:pPr marL="0" indent="0">
              <a:buNone/>
            </a:pPr>
            <a:r>
              <a:rPr lang="da-DK" sz="1300" dirty="0"/>
              <a:t>							Ditte Winther Lindquist </a:t>
            </a:r>
          </a:p>
        </p:txBody>
      </p:sp>
      <p:pic>
        <p:nvPicPr>
          <p:cNvPr id="5" name="Pladsholder til billede 4">
            <a:extLst>
              <a:ext uri="{FF2B5EF4-FFF2-40B4-BE49-F238E27FC236}">
                <a16:creationId xmlns:a16="http://schemas.microsoft.com/office/drawing/2014/main" id="{562A4306-929B-2885-6FA7-390488886F53}"/>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18765" r="18765"/>
          <a:stretch>
            <a:fillRect/>
          </a:stretch>
        </p:blipFill>
        <p:spPr>
          <a:xfrm>
            <a:off x="5765800" y="0"/>
            <a:ext cx="6426200" cy="6858000"/>
          </a:xfrm>
        </p:spPr>
      </p:pic>
    </p:spTree>
    <p:extLst>
      <p:ext uri="{BB962C8B-B14F-4D97-AF65-F5344CB8AC3E}">
        <p14:creationId xmlns:p14="http://schemas.microsoft.com/office/powerpoint/2010/main" val="23438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1a722d07-86e1-4b58-8633-3b3fb8b06429"/>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518</TotalTime>
  <Words>4377</Words>
  <Application>Microsoft Office PowerPoint</Application>
  <PresentationFormat>Widescreen</PresentationFormat>
  <Paragraphs>206</Paragraphs>
  <Slides>14</Slides>
  <Notes>14</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14</vt:i4>
      </vt:variant>
    </vt:vector>
  </HeadingPairs>
  <TitlesOfParts>
    <vt:vector size="17" baseType="lpstr">
      <vt:lpstr>Arial</vt:lpstr>
      <vt:lpstr>Calibri</vt:lpstr>
      <vt:lpstr>DNS_AalborgKommune</vt:lpstr>
      <vt:lpstr>Nest i dagtilbud PIXI Relationer og børnefællesskaber</vt:lpstr>
      <vt:lpstr>Indhold</vt:lpstr>
      <vt:lpstr>Relationer og fællesskab</vt:lpstr>
      <vt:lpstr>Relationer i pædagogiskarbejde </vt:lpstr>
      <vt:lpstr>Børnefællesskaber</vt:lpstr>
      <vt:lpstr>Værdierne i Nest er at alle børn gør det bedste de kan</vt:lpstr>
      <vt:lpstr>Svage relationskompetencer kan komme til udtryk ved</vt:lpstr>
      <vt:lpstr> Nest metode: Positiv voksenstøtte </vt:lpstr>
      <vt:lpstr>Legens funktion:</vt:lpstr>
      <vt:lpstr> Den gode medleger kræver legemod</vt:lpstr>
      <vt:lpstr>Rollemodellering</vt:lpstr>
      <vt:lpstr>Børns spor, behov og interesser</vt:lpstr>
      <vt:lpstr>Overvejelser  Leg og læring er hinandens forudsætninger</vt:lpstr>
      <vt:lpstr>Skema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7</cp:revision>
  <dcterms:created xsi:type="dcterms:W3CDTF">2023-09-14T11:43:12Z</dcterms:created>
  <dcterms:modified xsi:type="dcterms:W3CDTF">2026-01-15T09:13:44Z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30099927</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2023-090808-2 PIXI - relationer og børnefællesskab 30099927_24699203_0.PPTX</vt:lpwstr>
  </property>
  <property fmtid="{D5CDD505-2E9C-101B-9397-08002B2CF9AE}" pid="10" name="FullFileName">
    <vt:lpwstr>\\S199222\eDocUsers\work\aak\n1lpbc\2023-090808-2 PIXI - relationer og børnefællesskab 30099927_24699203_0.PPTX</vt:lpwstr>
  </property>
  <property fmtid="{D5CDD505-2E9C-101B-9397-08002B2CF9AE}" pid="11" name="CloudStatistics_StoryID">
    <vt:lpwstr>a42af97b-7172-4cd0-95e5-ee426d54b0f3</vt:lpwstr>
  </property>
</Properties>
</file>