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755" r:id="rId2"/>
    <p:sldId id="1913" r:id="rId3"/>
    <p:sldId id="350" r:id="rId4"/>
    <p:sldId id="1815" r:id="rId5"/>
    <p:sldId id="1919" r:id="rId6"/>
    <p:sldId id="1859" r:id="rId7"/>
    <p:sldId id="1860" r:id="rId8"/>
    <p:sldId id="1818" r:id="rId9"/>
    <p:sldId id="1691" r:id="rId10"/>
    <p:sldId id="1819" r:id="rId11"/>
    <p:sldId id="1854" r:id="rId12"/>
    <p:sldId id="1852" r:id="rId13"/>
    <p:sldId id="1880" r:id="rId14"/>
  </p:sldIdLst>
  <p:sldSz cx="12192000" cy="6858000"/>
  <p:notesSz cx="6858000" cy="9144000"/>
  <p:custDataLst>
    <p:tags r:id="rId16"/>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7E0"/>
    <a:srgbClr val="C9C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2" autoAdjust="0"/>
    <p:restoredTop sz="59694" autoAdjust="0"/>
  </p:normalViewPr>
  <p:slideViewPr>
    <p:cSldViewPr snapToGrid="0">
      <p:cViewPr varScale="1">
        <p:scale>
          <a:sx n="109" d="100"/>
          <a:sy n="109" d="100"/>
        </p:scale>
        <p:origin x="1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EA730-B688-4C60-95DF-954753797F9D}" type="datetimeFigureOut">
              <a:rPr lang="da-DK" smtClean="0"/>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2E7B7-46D9-4683-B502-B488F5CE756D}" type="slidenum">
              <a:rPr lang="da-DK" smtClean="0"/>
              <a:t>‹nr.›</a:t>
            </a:fld>
            <a:endParaRPr lang="da-DK"/>
          </a:p>
        </p:txBody>
      </p:sp>
    </p:spTree>
    <p:extLst>
      <p:ext uri="{BB962C8B-B14F-4D97-AF65-F5344CB8AC3E}">
        <p14:creationId xmlns:p14="http://schemas.microsoft.com/office/powerpoint/2010/main" val="304983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871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arbejder med skalering i dagtilbudskontekst er det vigtig at det bruges i </a:t>
            </a:r>
            <a:r>
              <a:rPr lang="da-DK" dirty="0" err="1"/>
              <a:t>dammenhæng</a:t>
            </a:r>
            <a:r>
              <a:rPr lang="da-DK" dirty="0"/>
              <a:t> med at understøtte barnets selvindsigt og selvregistrering. Til dette kan det være relevant at arbejde med følelser i aktiviteter, understøttet af bøger og sange og leg. </a:t>
            </a:r>
          </a:p>
          <a:p>
            <a:endParaRPr lang="da-DK" dirty="0"/>
          </a:p>
        </p:txBody>
      </p:sp>
      <p:sp>
        <p:nvSpPr>
          <p:cNvPr id="4" name="Pladsholder til slidenummer 3"/>
          <p:cNvSpPr>
            <a:spLocks noGrp="1"/>
          </p:cNvSpPr>
          <p:nvPr>
            <p:ph type="sldNum" sz="quarter" idx="5"/>
          </p:nvPr>
        </p:nvSpPr>
        <p:spPr/>
        <p:txBody>
          <a:bodyPr/>
          <a:lstStyle/>
          <a:p>
            <a:fld id="{7DDC4406-D047-40A8-8B7A-CF535737DC21}" type="slidenum">
              <a:rPr lang="da-DK" smtClean="0"/>
              <a:t>11</a:t>
            </a:fld>
            <a:endParaRPr lang="da-DK"/>
          </a:p>
        </p:txBody>
      </p:sp>
    </p:spTree>
    <p:extLst>
      <p:ext uri="{BB962C8B-B14F-4D97-AF65-F5344CB8AC3E}">
        <p14:creationId xmlns:p14="http://schemas.microsoft.com/office/powerpoint/2010/main" val="14507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Det kan være relevant at man sammen som personalegruppe reflektere over hvordan man i institutionen arbejder med og forstår pauser og varieret intensitet hen over dagen i forhold til at understøtte børns selvregulering. </a:t>
            </a:r>
          </a:p>
          <a:p>
            <a:endParaRPr lang="da-DK"/>
          </a:p>
        </p:txBody>
      </p:sp>
      <p:sp>
        <p:nvSpPr>
          <p:cNvPr id="4" name="Pladsholder til slidenummer 3"/>
          <p:cNvSpPr>
            <a:spLocks noGrp="1"/>
          </p:cNvSpPr>
          <p:nvPr>
            <p:ph type="sldNum" sz="quarter" idx="5"/>
          </p:nvPr>
        </p:nvSpPr>
        <p:spPr/>
        <p:txBody>
          <a:bodyPr/>
          <a:lstStyle/>
          <a:p>
            <a:fld id="{4642E7B7-46D9-4683-B502-B488F5CE756D}" type="slidenum">
              <a:rPr lang="da-DK" smtClean="0"/>
              <a:t>12</a:t>
            </a:fld>
            <a:endParaRPr lang="da-DK"/>
          </a:p>
        </p:txBody>
      </p:sp>
    </p:spTree>
    <p:extLst>
      <p:ext uri="{BB962C8B-B14F-4D97-AF65-F5344CB8AC3E}">
        <p14:creationId xmlns:p14="http://schemas.microsoft.com/office/powerpoint/2010/main" val="8456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r>
              <a:rPr lang="da-DK" dirty="0"/>
              <a:t>Selvom man i arbejder forbyggende og tager afsæt i børnegruppens forudsætning, vil der opstå situationer hvor den barn kommer over stresssårbarhedslinjen eller meget tæt på. Som nævnt er der centralt at der i disse situationer er strategier for hvordan man handler som pædagogisk personale. </a:t>
            </a:r>
          </a:p>
          <a:p>
            <a:endParaRPr lang="da-DK" dirty="0"/>
          </a:p>
          <a:p>
            <a:r>
              <a:rPr lang="da-DK" dirty="0"/>
              <a:t>Low </a:t>
            </a:r>
            <a:r>
              <a:rPr lang="da-DK" dirty="0" err="1"/>
              <a:t>arousal</a:t>
            </a:r>
            <a:r>
              <a:rPr lang="da-DK" dirty="0"/>
              <a:t> metoder er centrale når man skal hjælpe et barn med at genvinde kontrol. </a:t>
            </a:r>
          </a:p>
          <a:p>
            <a:endParaRPr lang="da-DK" dirty="0"/>
          </a:p>
          <a:p>
            <a:r>
              <a:rPr lang="da-DK" dirty="0"/>
              <a:t>Man kan anvende selvsnak, som uddybes senere i denne Pixi</a:t>
            </a:r>
          </a:p>
          <a:p>
            <a:endParaRPr lang="da-DK" dirty="0"/>
          </a:p>
          <a:p>
            <a:r>
              <a:rPr lang="da-DK" dirty="0"/>
              <a:t>Det er vigtig at man taler dæmpet og ikke er konfronterende, dvs. at man ikke forlanger øjenkontakt, man ikke placere sig direkte foran eller overfor barnet, at man sætter sig ned og er i højde med barnet. </a:t>
            </a:r>
          </a:p>
          <a:p>
            <a:endParaRPr lang="da-DK" dirty="0"/>
          </a:p>
          <a:p>
            <a:r>
              <a:rPr lang="da-DK" dirty="0"/>
              <a:t>Hvis barnet har behov for det giver man det mulighed for at trække sig. </a:t>
            </a:r>
          </a:p>
          <a:p>
            <a:endParaRPr lang="da-DK" dirty="0"/>
          </a:p>
          <a:p>
            <a:r>
              <a:rPr lang="da-DK" dirty="0"/>
              <a:t>Det er ok at aflede opmærksomheden. Snak om noget helt andet end situationen, at din kat vækkede dig i morges, at i skal have knækbrød til eftermiddagsmad, at lise og Ole er kravet op på legehuset. Hvad du ved vil fange barnets opmærksomhed. </a:t>
            </a:r>
          </a:p>
          <a:p>
            <a:endParaRPr lang="da-DK" dirty="0"/>
          </a:p>
          <a:p>
            <a:r>
              <a:rPr lang="da-DK" dirty="0"/>
              <a:t>Det kan være effektfuldt at lave et personaleskift da barnet vil knytte situationen til den voksen som er i situationen, eller fordi man ved at barnet har en særlig relation til en bestemt voksen, som kan være givtig i situationen. Husk det handler om at hjælpe barnet om at genvinde kontrollen og ikke om at giver efter for barnets luner. Barnet kan i denne situation ikke udtænke en plan for at få sin vilje eller tro at det altid vil få sin vilje blot fordi det er vredt. Barnet er i denne situation ikke læringsparat. Det er det man gør før og efter som barnet lærer fra. </a:t>
            </a:r>
          </a:p>
          <a:p>
            <a:endParaRPr lang="da-DK" dirty="0"/>
          </a:p>
          <a:p>
            <a:r>
              <a:rPr lang="da-DK" dirty="0"/>
              <a:t>Det vigtigste er at give barnet tid til at genvinde kontrollen. Husk det er 3-4 timer efter at stresshormon er højt i kroppen. Hvilket har betydning for og hvordan forventninger og krav stilles til barnet. </a:t>
            </a:r>
          </a:p>
        </p:txBody>
      </p:sp>
    </p:spTree>
    <p:extLst>
      <p:ext uri="{BB962C8B-B14F-4D97-AF65-F5344CB8AC3E}">
        <p14:creationId xmlns:p14="http://schemas.microsoft.com/office/powerpoint/2010/main" val="87615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28BACF12-EED2-DE48-54E8-CA824E977B2F}"/>
              </a:ext>
            </a:extLst>
          </p:cNvPr>
          <p:cNvSpPr>
            <a:spLocks noGrp="1"/>
          </p:cNvSpPr>
          <p:nvPr>
            <p:ph type="body" idx="1"/>
          </p:nvPr>
        </p:nvSpPr>
        <p:spPr/>
        <p:txBody>
          <a:bodyPr/>
          <a:lstStyle/>
          <a:p>
            <a:r>
              <a:rPr lang="da-DK" dirty="0"/>
              <a:t>Den første pædagogiske metode til at arbejde med børns selvregulering er spejling. </a:t>
            </a:r>
          </a:p>
          <a:p>
            <a:endParaRPr lang="da-DK" dirty="0"/>
          </a:p>
          <a:p>
            <a:r>
              <a:rPr lang="da-DK" dirty="0"/>
              <a:t>Spejlings processer er forudsætning for at indgå i sociale relationer. Når vi arbejder med at spejling som et aktiv redskab stimulere vi barnets evne til at spejle og spejle sig i andre.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et mentaliserings redskab til at forstå og bliver mere bevidst om både egne og andres følelser, tanker og handlinger. På denne måde understøtter vi barnets relationskompetencer og de sociale relationer. </a:t>
            </a:r>
          </a:p>
          <a:p>
            <a:endParaRPr lang="da-DK" dirty="0"/>
          </a:p>
          <a:p>
            <a:r>
              <a:rPr lang="da-DK" dirty="0"/>
              <a:t>Spejling er en kommunikation mellem den voksne og barnet, hvor den voksne med sine ord, krop, mimik og udtryk afspejler barnets følelses og oplevelsestilstand. Den voksne får kommunikeret at barnet er set, forstået og anerkendt. Dette åbner op for at barnet får delt sine følelser og oplevelser og sammen med den voksne får en mulighed for at forstå og bearbejde dem. Det giver også personalet et kendskab til barnet og styrker relationen mellem barnet og den voksne. </a:t>
            </a:r>
          </a:p>
          <a:p>
            <a:endParaRPr lang="da-DK" dirty="0"/>
          </a:p>
          <a:p>
            <a:r>
              <a:rPr lang="da-DK" dirty="0"/>
              <a:t>Spejling i nest handler ikke kun om at vi men krop, mimik og ansigtsudtryk spejler barnet, men også med vores ord sætter ord på det vi tænker der kan være på spil i forhold til og i barnet. Vi hjælper til at sætte de ord på som kan være svært for barnet selv at beskrive. Både vores ord og tonefald  og afstemte kropslige spejling, bliver det spejl barnet kan bruge til at forstå sig selv og opleve sig selv ind i fællesskabet, blive opmærksom på egne reaktionsmønstre og derved blive støtte i hensigtsmæssige reaktioner. – husk vi stiller ikke spørgsmål og kræver svar.</a:t>
            </a:r>
          </a:p>
          <a:p>
            <a:endParaRPr lang="da-DK" dirty="0"/>
          </a:p>
          <a:p>
            <a:r>
              <a:rPr lang="da-DK" dirty="0"/>
              <a:t>Ikke alle børn kommer med de samme forudsætninger for dette. Det kan være man ikke har fået tilstrækkelig spejling fra sine forældre.  </a:t>
            </a:r>
          </a:p>
          <a:p>
            <a:endParaRPr lang="da-DK" dirty="0"/>
          </a:p>
          <a:p>
            <a:r>
              <a:rPr lang="da-DK" dirty="0"/>
              <a:t>Når man spejler kan det foregå på flere niveauer. </a:t>
            </a:r>
          </a:p>
          <a:p>
            <a:r>
              <a:rPr lang="da-DK" dirty="0"/>
              <a:t>Man laver med krop, gestik, mimik og tonefald en Nonverbal – spejling</a:t>
            </a:r>
          </a:p>
          <a:p>
            <a:r>
              <a:rPr lang="da-DK" dirty="0"/>
              <a:t>Med ord laver man en Verbal-spejling</a:t>
            </a:r>
          </a:p>
          <a:p>
            <a:r>
              <a:rPr lang="da-DK" dirty="0"/>
              <a:t>Man kan spejle både på individ og Gruppeniveau. F.eks. Gruppens stemning når de er kommet i konflikt og har brug for hjælp. </a:t>
            </a:r>
          </a:p>
          <a:p>
            <a:endParaRPr lang="da-DK" dirty="0"/>
          </a:p>
          <a:p>
            <a:r>
              <a:rPr lang="da-DK" dirty="0"/>
              <a:t>Det er centralt at man arbejder med en positivt spejling, hvor man viser at man anerkender og forstår barnet følelse og tanker. Dette betyder ikke at man ikke hjælper barnet til at afstemme følelsen, eller at barnet ikke må udvise negative følelser, som ked af </a:t>
            </a:r>
            <a:r>
              <a:rPr lang="da-DK" dirty="0" err="1"/>
              <a:t>dethed</a:t>
            </a:r>
            <a:r>
              <a:rPr lang="da-DK" dirty="0"/>
              <a:t> eller vrede. Men af barnet bliver mødt i denne følelser og ikke oplever sig som værende forkert. </a:t>
            </a:r>
          </a:p>
          <a:p>
            <a:endParaRPr lang="da-D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5</a:t>
            </a:fld>
            <a:endParaRPr lang="da-DK"/>
          </a:p>
        </p:txBody>
      </p:sp>
    </p:spTree>
    <p:extLst>
      <p:ext uri="{BB962C8B-B14F-4D97-AF65-F5344CB8AC3E}">
        <p14:creationId xmlns:p14="http://schemas.microsoft.com/office/powerpoint/2010/main" val="413935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anden metode til at understøtte børns selvregulering man arbejder med i Nest i dagtilbud, er pauser, som varieret intensitet hen over dagen. </a:t>
            </a:r>
          </a:p>
          <a:p>
            <a:pPr marL="0" lvl="0" indent="0">
              <a:buFont typeface="Times New Roman" panose="02020603050405020304" pitchFamily="18" charset="0"/>
              <a:buNone/>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 børn har brug for pauser i løbet af dagen. Dog skal man være bevidst om, at når vi tager et barn til en individuel pause, tager barnet ud af det, det egentlig skal øve sig i! der skal derfor findes en balance, hvor man skaber muligheden for at finde ro og lade op for alle børn. Fx mindfulness, og have tilgængelige pausesteder for alle børn.</a:t>
            </a:r>
          </a:p>
          <a:p>
            <a:pPr marL="0" lvl="0" indent="0">
              <a:buFont typeface="Times New Roman" panose="02020603050405020304" pitchFamily="18" charset="0"/>
              <a:buNone/>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Når vi i nest i dagtilbud arbejder med pause som varieret intensitet hen over dagen er det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udfra</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forståelse af at Børn har brug for pauser fra den fysiske leg, at deres hjerner har brug for pause, for at konsolidere den læring, barnet har fået i løbet af dagen, så den kan lagre sig og blive brugbar viden senere.  At børn har brug for pauser, hvor de ikke skal præstere og forholde sig til mange ting</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Pauser kan sagtens være en del af fællesskabet.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Mindfulness kan være en det af de daglige pauser.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Pausesteder er etableret i institutionen – som pausehjørne,  pausesofa, pausestol, et puste rum med små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dimle</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ting. </a:t>
            </a: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en børnehave har man flere børn hvor det er vurderet at de over middag har brug for en rolig pause inden de skal deltage i den fysiske leg på legepladsen. For at imødekomme dette behov, samt have en organisering som tilgodeser hele børnegruppen, laver man på legepladsen et puste rum hvor der fast er voksen.  I rummet er der en sofa med bøger ved, et lille bord og et par stole hvor der er en lille kasse med tegnesager, og en lille kasse med plus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pluser</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Der kan være 6 børn i pusterummet ad gange. Nogle børn starter eftermiddagen på legepladsen i pusterummet, andre søger selv der hen i løbet af eftermiddagen.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2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Når man skal understøtte børnenes selvregulering er vigtigt at tænke læringsmiljø med forskellig intensitet og mindre grupper, og understøtte børnene i at bruge muligheden for rolige stunder i løbet af dagen.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Børnene skal hjælpes til at holde pauser. Det er ikke nødvendigvis pauser væk fra fællesskabet, men rolige legemiljøer eller mulighed for at geare ned i et pausehjørne eller pausesofa. Der er tilgængelig for alle børn. På legepladsen kan læringsmiljøerne tilrettelægges med en pausegynge, en pausehule osv. Og at pauserne foregår tæt på læringsmiljøerne, så barnet har mulighed for at følge med i de andre børns lege/aktiviteter. Det gør det nemmere for barnet at komme tilbage i fællesskabet.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dirty="0"/>
              <a: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4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Børn kan også have bruge for pauser fra den rolige, fifle leg. For at bevarer en velreguleret krop, skal den bruges. </a:t>
            </a:r>
          </a:p>
          <a:p>
            <a:endParaRPr lang="da-DK" dirty="0"/>
          </a:p>
          <a:p>
            <a:r>
              <a:rPr lang="da-DK" dirty="0"/>
              <a:t>De </a:t>
            </a:r>
            <a:r>
              <a:rPr lang="da-DK" dirty="0" err="1"/>
              <a:t>proprioceptive</a:t>
            </a:r>
            <a:r>
              <a:rPr lang="da-DK" dirty="0"/>
              <a:t> aktiviteter kan være med til at regulere barnets </a:t>
            </a:r>
            <a:r>
              <a:rPr lang="da-DK" dirty="0" err="1"/>
              <a:t>arousal</a:t>
            </a:r>
            <a:r>
              <a:rPr lang="da-DK" dirty="0"/>
              <a:t>. Når man laver aktiviteter og lege som stimulere muskel-</a:t>
            </a:r>
            <a:r>
              <a:rPr lang="da-DK" dirty="0" err="1"/>
              <a:t>ledsansen</a:t>
            </a:r>
            <a:r>
              <a:rPr lang="da-DK" dirty="0"/>
              <a:t> påvirker det nervesystemets evne til at bearbejde sanseindtryk og kan føre til mindre sensibilitet og bedre kropsfornemmelse. </a:t>
            </a:r>
          </a:p>
          <a:p>
            <a:endParaRPr lang="da-DK" dirty="0"/>
          </a:p>
          <a:p>
            <a:r>
              <a:rPr lang="da-DK" dirty="0"/>
              <a:t>Herved påvirkes nervesystemet således, at det mindsker stress hos barnet. </a:t>
            </a:r>
          </a:p>
          <a:p>
            <a:endParaRPr lang="da-DK" dirty="0"/>
          </a:p>
          <a:p>
            <a:r>
              <a:rPr lang="da-DK" dirty="0"/>
              <a:t>Det pædagogiske personale kan således bruge de </a:t>
            </a:r>
            <a:r>
              <a:rPr lang="da-DK" dirty="0" err="1"/>
              <a:t>proprioceptive</a:t>
            </a:r>
            <a:r>
              <a:rPr lang="da-DK" dirty="0"/>
              <a:t> aktiviteter i arbejdet med at lære barnet at regulere sig selv. </a:t>
            </a:r>
          </a:p>
          <a:p>
            <a:endParaRPr lang="da-DK" dirty="0"/>
          </a:p>
          <a:p>
            <a:r>
              <a:rPr lang="da-DK" dirty="0"/>
              <a:t>Den </a:t>
            </a:r>
            <a:r>
              <a:rPr lang="da-DK" dirty="0" err="1"/>
              <a:t>proprioceptive</a:t>
            </a:r>
            <a:r>
              <a:rPr lang="da-DK" dirty="0"/>
              <a:t> sans, også kaldet muskel -led sansen, sender information til hjernen om, hvornår og hvordan vi bevæger vores krop og hjælper os derigennem til en bedre kropsfornemmelse. </a:t>
            </a:r>
          </a:p>
          <a:p>
            <a:endParaRPr lang="da-DK" dirty="0"/>
          </a:p>
          <a:p>
            <a:r>
              <a:rPr lang="da-DK" dirty="0"/>
              <a:t>Den </a:t>
            </a:r>
            <a:r>
              <a:rPr lang="da-DK" dirty="0" err="1"/>
              <a:t>proprioceptive</a:t>
            </a:r>
            <a:r>
              <a:rPr lang="da-DK" dirty="0"/>
              <a:t> sans stimuleres bedst igennem aktiviteter, hvor der er modstand på bevægelsen. For eksempel ved at skubbe, at trække, ved vægtbæring på armene eller ved børneyoga. Dette kan således både være aktiviteter i fællesskaber og for individet. F.eks.  lege trække gulerødder, lege trillebør. ”Leg så hjernerne banker” lege for alle børn, men også lege som kan bruges mere målrettet som lærings og træning redskaber, da de udfordrer fysisk, motorisk, kognitivt og socialt. Hvordan laver vi deltagelsesmuligheder for alle børn? Give børnene et repertoire af lege, som børnene kender.  </a:t>
            </a:r>
          </a:p>
          <a:p>
            <a:endParaRPr lang="da-DK" dirty="0"/>
          </a:p>
          <a:p>
            <a:r>
              <a:rPr lang="da-DK" dirty="0"/>
              <a:t>Når man bruge bevægelse som pause er det vigtigt at være opmærksom på betydningen at organisering omkring disse er lige så vigtig ude som inde. Børn i udsatte positioner får det ofte sværere sidst på dagen, når de er udtrættede. Her kan man f.eks. Lave Legezoner a la stationslæring med og uden voksne ved stationerne.</a:t>
            </a:r>
          </a:p>
          <a:p>
            <a:endParaRPr lang="da-DK" dirty="0"/>
          </a:p>
          <a:p>
            <a:r>
              <a:rPr lang="da-DK" dirty="0"/>
              <a:t>Ved at bruge bevægelse i rutine situationer og ventepositioner kan disse bruges til at understøtte børn regulering.</a:t>
            </a:r>
          </a:p>
          <a:p>
            <a:endParaRPr lang="da-DK" dirty="0"/>
          </a:p>
          <a:p>
            <a:r>
              <a:rPr lang="da-DK" dirty="0"/>
              <a:t>Aktiviteter som at gynge og </a:t>
            </a:r>
            <a:r>
              <a:rPr lang="da-DK" dirty="0" err="1"/>
              <a:t>og</a:t>
            </a:r>
            <a:r>
              <a:rPr lang="da-DK" dirty="0"/>
              <a:t> cykle, hvor kroppen laver automatiserede bevægelser, har en afstressende effekt på kroppen, så når man har brugt langtid på kognitivt udfordrende aktiviteter , kan det være en pause for barnet at komme til at sidde på en cykel.</a:t>
            </a:r>
          </a:p>
          <a:p>
            <a:endParaRPr lang="da-DK" dirty="0"/>
          </a:p>
          <a:p>
            <a:r>
              <a:rPr lang="da-DK" dirty="0"/>
              <a:t>Den sanseregulerende effekt ved </a:t>
            </a:r>
            <a:r>
              <a:rPr lang="da-DK" dirty="0" err="1"/>
              <a:t>proprioceptive</a:t>
            </a:r>
            <a:r>
              <a:rPr lang="da-DK" dirty="0"/>
              <a:t> aktiviteter varer ca. 1½- time alt efter intensiteten i aktiviteten.</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4043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i dagtilbud arbejder man med to kommunikative metoder til at støtte børn selvregulering. </a:t>
            </a:r>
          </a:p>
          <a:p>
            <a:endParaRPr lang="da-DK" dirty="0"/>
          </a:p>
          <a:p>
            <a:r>
              <a:rPr lang="da-DK" dirty="0"/>
              <a:t>Den første er selvsnak også kaldet makkersnak eller cirkulerende dialog. </a:t>
            </a:r>
          </a:p>
          <a:p>
            <a:endParaRPr lang="da-DK" dirty="0"/>
          </a:p>
          <a:p>
            <a:r>
              <a:rPr lang="da-DK" dirty="0"/>
              <a:t>Når der anvendes selvsnak i nest, handler det om at hjælpe barnet til at regulere sin adfærd, så det får mulighed for at handle konstruktivt i fællesskabet. </a:t>
            </a:r>
          </a:p>
          <a:p>
            <a:endParaRPr lang="da-DK" dirty="0"/>
          </a:p>
          <a:p>
            <a:r>
              <a:rPr lang="da-DK" dirty="0"/>
              <a:t>Børn der har svært ved at regulere deres følelser ender oftere i konflikt, deres impulser og adfærdsmønstre medvirker til de har svære ved at indgå konstruktivt i relationer og fællesskaber. </a:t>
            </a:r>
          </a:p>
          <a:p>
            <a:endParaRPr lang="da-DK" dirty="0"/>
          </a:p>
          <a:p>
            <a:r>
              <a:rPr lang="da-DK" dirty="0"/>
              <a:t>Med selvsnak hjælper de voksne barnet til at få overblik og danne sammenhæng. Både i egne følelser og reaktioner og andres. Igen er der fokus på den ønskede adfærd, dog uden korrigering eller </a:t>
            </a:r>
            <a:r>
              <a:rPr lang="da-DK" dirty="0" err="1"/>
              <a:t>forventing</a:t>
            </a:r>
            <a:r>
              <a:rPr lang="da-DK" dirty="0"/>
              <a:t> om at barnet svare og går ind i dialogen. </a:t>
            </a:r>
          </a:p>
          <a:p>
            <a:endParaRPr lang="da-DK" dirty="0"/>
          </a:p>
          <a:p>
            <a:r>
              <a:rPr lang="da-DK" dirty="0"/>
              <a:t>Pædagogisk personale guider barnet gennem det som sker, føles, ved at tale enten med kollega eller højt med sig selv. Her ved konkretiseres barnets følelse og sammenhænge gøres tydelige. </a:t>
            </a:r>
          </a:p>
          <a:p>
            <a:endParaRPr lang="da-DK" dirty="0"/>
          </a:p>
          <a:p>
            <a:r>
              <a:rPr lang="da-DK" dirty="0"/>
              <a:t>Med selvsnak fjernes den direkte konfrontation, som for nogle børn og særlig børn som er presset kan være svært at være i og som kan følelses som optrappende. Det er en forlængelse af positiv voksen støtte og rollemodellering. Som præsenteres i Pixi udgaven Nest i dagtilbud relationer og børnefællesskaber. </a:t>
            </a:r>
          </a:p>
          <a:p>
            <a:endParaRPr lang="da-DK" dirty="0"/>
          </a:p>
          <a:p>
            <a:r>
              <a:rPr lang="da-DK" dirty="0"/>
              <a:t>Selvsnak bruges til konflikthåndtering, ved at genfortælle følelsesmæssige oplevelse og hjælpe til positive narrativ. </a:t>
            </a:r>
          </a:p>
          <a:p>
            <a:endParaRPr lang="da-DK" dirty="0"/>
          </a:p>
          <a:p>
            <a:r>
              <a:rPr lang="da-DK" dirty="0"/>
              <a:t>Som med spejling er selv snak også en måde at styrke og arbejde med barnets mentalisering</a:t>
            </a:r>
          </a:p>
          <a:p>
            <a:r>
              <a:rPr lang="da-DK" dirty="0"/>
              <a:t>Det skaber opmærksomhed på situationen, hvad der tænkes, </a:t>
            </a:r>
            <a:r>
              <a:rPr lang="da-DK" dirty="0" err="1"/>
              <a:t>forståes</a:t>
            </a:r>
            <a:r>
              <a:rPr lang="da-DK" dirty="0"/>
              <a:t>, føles og opleves. Det gælder både egne og andre følelser</a:t>
            </a:r>
          </a:p>
        </p:txBody>
      </p:sp>
      <p:sp>
        <p:nvSpPr>
          <p:cNvPr id="4" name="Pladsholder til slidenummer 3"/>
          <p:cNvSpPr>
            <a:spLocks noGrp="1"/>
          </p:cNvSpPr>
          <p:nvPr>
            <p:ph type="sldNum" sz="quarter" idx="5"/>
          </p:nvPr>
        </p:nvSpPr>
        <p:spPr/>
        <p:txBody>
          <a:bodyPr/>
          <a:lstStyle/>
          <a:p>
            <a:fld id="{7DDC4406-D047-40A8-8B7A-CF535737DC21}" type="slidenum">
              <a:rPr lang="da-DK" smtClean="0"/>
              <a:t>8</a:t>
            </a:fld>
            <a:endParaRPr lang="da-DK"/>
          </a:p>
        </p:txBody>
      </p:sp>
    </p:spTree>
    <p:extLst>
      <p:ext uri="{BB962C8B-B14F-4D97-AF65-F5344CB8AC3E}">
        <p14:creationId xmlns:p14="http://schemas.microsoft.com/office/powerpoint/2010/main" val="22280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85000" lnSpcReduction="20000"/>
          </a:bodyPr>
          <a:lstStyle/>
          <a:p>
            <a:r>
              <a:rPr lang="da-DK" dirty="0"/>
              <a:t>Den anden kommunikative metode man anvender i Nest i dagtilbud er deklarativ sprog. </a:t>
            </a:r>
          </a:p>
          <a:p>
            <a:endParaRPr lang="da-DK" dirty="0"/>
          </a:p>
          <a:p>
            <a:r>
              <a:rPr lang="da-DK" dirty="0"/>
              <a:t>Helt kort så kan man forstå deklarativt sprog som; hvis man kan se det, så siger man det. </a:t>
            </a:r>
          </a:p>
          <a:p>
            <a:endParaRPr lang="da-DK" dirty="0"/>
          </a:p>
          <a:p>
            <a:r>
              <a:rPr lang="da-DK" dirty="0"/>
              <a:t>Deklarativt betyder forklarende og oplysende. Målet med at bruge deklarativt sprog er at løfte opmærksomhed, skabe fællesfokus og kode information.  Børn som har svært ved at danne overblik, kode information og skabe sammenhæng, får når de voksne bruger deklarativt sprog støtte til at blive mere fleksible i deres tænkning og sprog. Det understøtter børnenes egne problemløsning, og hjælp til at forstå og fastholde vigtig information i konteksten, herunder også hvad der forventes af den i konteksten. </a:t>
            </a:r>
          </a:p>
          <a:p>
            <a:endParaRPr lang="da-DK" dirty="0"/>
          </a:p>
          <a:p>
            <a:r>
              <a:rPr lang="da-DK" dirty="0"/>
              <a:t>Deklarativt sprog bliver herved en respektfuld og ikkekonfronterende måde at tydeligere information og sammenhænge for alle børn. </a:t>
            </a:r>
          </a:p>
          <a:p>
            <a:endParaRPr lang="da-DK" dirty="0"/>
          </a:p>
          <a:p>
            <a:r>
              <a:rPr lang="da-DK" dirty="0"/>
              <a:t>Når man bruger deklarativt sprog undgår man at komme med direkte anvisninger, og fortælle hvad børnene skal gøre. Men åbner op for at børnene selv kan reflektere, bruges deres indre styring, og øve sig i at afstemme sig efter situationen. </a:t>
            </a:r>
          </a:p>
          <a:p>
            <a:endParaRPr lang="da-DK" dirty="0"/>
          </a:p>
          <a:p>
            <a:r>
              <a:rPr lang="da-DK" dirty="0"/>
              <a:t>Når det pædagogiske personale bruger deklarativ sprog sætter de ord på det som sker i rummet, men også de overvejelser som personalet selv gør sig. Man afholder sig på at gætte på hvad børnene eller barnet føler eller tænker. Det kan være den voksne som italesætter at nu er både </a:t>
            </a:r>
            <a:r>
              <a:rPr lang="da-DK" dirty="0" err="1"/>
              <a:t>peter</a:t>
            </a:r>
            <a:r>
              <a:rPr lang="da-DK" dirty="0"/>
              <a:t>, jasmin og </a:t>
            </a:r>
            <a:r>
              <a:rPr lang="da-DK" dirty="0" err="1"/>
              <a:t>kalid</a:t>
            </a:r>
            <a:r>
              <a:rPr lang="da-DK" dirty="0"/>
              <a:t> klar ved bordet med madpakke. De sidste barn børn som var blevet afledt på vejen efter madpakke får nu rette deres opmærksomhed mod hvad der forventes.  </a:t>
            </a:r>
          </a:p>
          <a:p>
            <a:endParaRPr lang="da-DK" dirty="0"/>
          </a:p>
          <a:p>
            <a:r>
              <a:rPr lang="da-DK" dirty="0"/>
              <a:t>Deklarativ sprog er et centralt redskab da børn som har vanskeligheder ved at danne og fastholde overblik og sammenhænge, oftere end andre børn mødes med anvisninger, korrigering, og irettesættelser. </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FD1-F206-4EDB-8D60-AA34D6EE95B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14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bruges problemskalaen som visualisering til at arbejde med problemforståelse.</a:t>
            </a:r>
          </a:p>
          <a:p>
            <a:r>
              <a:rPr lang="da-DK" dirty="0"/>
              <a:t>Det hjælper børnene med at anskue hvor stort et problem de står overfor. </a:t>
            </a:r>
          </a:p>
          <a:p>
            <a:r>
              <a:rPr lang="da-DK" dirty="0"/>
              <a:t>Man bruger skalaen</a:t>
            </a:r>
          </a:p>
          <a:p>
            <a:pPr marL="285750" indent="-285750">
              <a:buFont typeface="Arial" panose="020B0604020202020204" pitchFamily="34" charset="0"/>
              <a:buChar char="•"/>
            </a:pPr>
            <a:r>
              <a:rPr lang="da-DK" dirty="0"/>
              <a:t>Lille problem</a:t>
            </a:r>
          </a:p>
          <a:p>
            <a:pPr marL="285750" indent="-285750">
              <a:buFont typeface="Arial" panose="020B0604020202020204" pitchFamily="34" charset="0"/>
              <a:buChar char="•"/>
            </a:pPr>
            <a:r>
              <a:rPr lang="da-DK" dirty="0"/>
              <a:t>Mellem problem</a:t>
            </a:r>
          </a:p>
          <a:p>
            <a:pPr marL="285750" indent="-285750">
              <a:buFont typeface="Arial" panose="020B0604020202020204" pitchFamily="34" charset="0"/>
              <a:buChar char="•"/>
            </a:pPr>
            <a:r>
              <a:rPr lang="da-DK" dirty="0"/>
              <a:t>Stort problem</a:t>
            </a:r>
          </a:p>
          <a:p>
            <a:r>
              <a:rPr lang="da-DK" dirty="0"/>
              <a:t>Det er et redskab til selvindsigt og selvregulering. Metoden øver børnene i kognitivt fleksibilitet, ved sammen med børnene at tale og vurdere situationer som af børnene opleves problematiske.</a:t>
            </a:r>
          </a:p>
          <a:p>
            <a:endParaRPr lang="da-DK" dirty="0"/>
          </a:p>
        </p:txBody>
      </p:sp>
      <p:sp>
        <p:nvSpPr>
          <p:cNvPr id="4" name="Pladsholder til slidenummer 3"/>
          <p:cNvSpPr>
            <a:spLocks noGrp="1"/>
          </p:cNvSpPr>
          <p:nvPr>
            <p:ph type="sldNum" sz="quarter" idx="5"/>
          </p:nvPr>
        </p:nvSpPr>
        <p:spPr/>
        <p:txBody>
          <a:bodyPr/>
          <a:lstStyle/>
          <a:p>
            <a:fld id="{7DDC4406-D047-40A8-8B7A-CF535737DC21}" type="slidenum">
              <a:rPr lang="da-DK" smtClean="0"/>
              <a:t>10</a:t>
            </a:fld>
            <a:endParaRPr lang="da-DK"/>
          </a:p>
        </p:txBody>
      </p:sp>
    </p:spTree>
    <p:extLst>
      <p:ext uri="{BB962C8B-B14F-4D97-AF65-F5344CB8AC3E}">
        <p14:creationId xmlns:p14="http://schemas.microsoft.com/office/powerpoint/2010/main" val="145071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15-01-2026</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4"/>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dirty="0"/>
              <a:t>Del 2 </a:t>
            </a:r>
            <a:r>
              <a:rPr lang="da-DK" sz="2500" cap="all" spc="150"/>
              <a:t>- Selvregulering</a:t>
            </a:r>
            <a:endParaRPr lang="da-DK" sz="2500" cap="all" spc="150" dirty="0"/>
          </a:p>
        </p:txBody>
      </p:sp>
    </p:spTree>
    <p:extLst>
      <p:ext uri="{BB962C8B-B14F-4D97-AF65-F5344CB8AC3E}">
        <p14:creationId xmlns:p14="http://schemas.microsoft.com/office/powerpoint/2010/main" val="87018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6F0CBC-5302-BBB8-E751-836417B195DD}"/>
              </a:ext>
            </a:extLst>
          </p:cNvPr>
          <p:cNvSpPr>
            <a:spLocks noGrp="1"/>
          </p:cNvSpPr>
          <p:nvPr>
            <p:ph type="ctrTitle"/>
          </p:nvPr>
        </p:nvSpPr>
        <p:spPr>
          <a:xfrm>
            <a:off x="442913" y="1436263"/>
            <a:ext cx="2743200" cy="466965"/>
          </a:xfrm>
        </p:spPr>
        <p:txBody>
          <a:bodyPr anchor="b">
            <a:normAutofit/>
          </a:bodyPr>
          <a:lstStyle/>
          <a:p>
            <a:r>
              <a:rPr lang="da-DK" dirty="0"/>
              <a:t>Skalering </a:t>
            </a:r>
          </a:p>
        </p:txBody>
      </p:sp>
      <p:sp>
        <p:nvSpPr>
          <p:cNvPr id="6" name="Undertitel 5">
            <a:extLst>
              <a:ext uri="{FF2B5EF4-FFF2-40B4-BE49-F238E27FC236}">
                <a16:creationId xmlns:a16="http://schemas.microsoft.com/office/drawing/2014/main" id="{AD37E605-1B87-9266-3546-77BE1CE4CB67}"/>
              </a:ext>
            </a:extLst>
          </p:cNvPr>
          <p:cNvSpPr>
            <a:spLocks noGrp="1"/>
          </p:cNvSpPr>
          <p:nvPr>
            <p:ph type="subTitle" idx="1"/>
          </p:nvPr>
        </p:nvSpPr>
        <p:spPr>
          <a:xfrm>
            <a:off x="442913" y="1903228"/>
            <a:ext cx="2743200" cy="4954772"/>
          </a:xfrm>
        </p:spPr>
        <p:txBody>
          <a:bodyPr>
            <a:normAutofit lnSpcReduction="10000"/>
          </a:bodyPr>
          <a:lstStyle/>
          <a:p>
            <a:r>
              <a:rPr lang="da-DK" dirty="0"/>
              <a:t>I Nest bruges problemskalaen som visualisering til at arbejde med problemforståelse.</a:t>
            </a:r>
          </a:p>
          <a:p>
            <a:r>
              <a:rPr lang="da-DK" dirty="0"/>
              <a:t>Det hjælper børnene med at anskue hvor stort et problem de står overfor. </a:t>
            </a:r>
          </a:p>
          <a:p>
            <a:r>
              <a:rPr lang="da-DK" dirty="0"/>
              <a:t>Man bruger skalaen</a:t>
            </a:r>
          </a:p>
          <a:p>
            <a:pPr marL="285750" indent="-285750">
              <a:buFont typeface="Arial" panose="020B0604020202020204" pitchFamily="34" charset="0"/>
              <a:buChar char="•"/>
            </a:pPr>
            <a:r>
              <a:rPr lang="da-DK" dirty="0"/>
              <a:t>Lille problem</a:t>
            </a:r>
          </a:p>
          <a:p>
            <a:pPr marL="285750" indent="-285750">
              <a:buFont typeface="Arial" panose="020B0604020202020204" pitchFamily="34" charset="0"/>
              <a:buChar char="•"/>
            </a:pPr>
            <a:r>
              <a:rPr lang="da-DK" dirty="0"/>
              <a:t>Mellem problem</a:t>
            </a:r>
          </a:p>
          <a:p>
            <a:pPr marL="285750" indent="-285750">
              <a:buFont typeface="Arial" panose="020B0604020202020204" pitchFamily="34" charset="0"/>
              <a:buChar char="•"/>
            </a:pPr>
            <a:r>
              <a:rPr lang="da-DK" dirty="0"/>
              <a:t>Stort problem</a:t>
            </a:r>
          </a:p>
          <a:p>
            <a:r>
              <a:rPr lang="da-DK" dirty="0"/>
              <a:t>Det er et redskab til selvindsigt og selvregulering. Metoden øver børnene i kognitivt fleksibilitet, ved sammen med børnene at tale og vurdere situationer som af børnene opleves problematiske.</a:t>
            </a:r>
          </a:p>
        </p:txBody>
      </p:sp>
    </p:spTree>
    <p:extLst>
      <p:ext uri="{BB962C8B-B14F-4D97-AF65-F5344CB8AC3E}">
        <p14:creationId xmlns:p14="http://schemas.microsoft.com/office/powerpoint/2010/main" val="136897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6F0CBC-5302-BBB8-E751-836417B195DD}"/>
              </a:ext>
            </a:extLst>
          </p:cNvPr>
          <p:cNvSpPr>
            <a:spLocks noGrp="1"/>
          </p:cNvSpPr>
          <p:nvPr>
            <p:ph type="title"/>
          </p:nvPr>
        </p:nvSpPr>
        <p:spPr>
          <a:xfrm>
            <a:off x="1328737" y="428590"/>
            <a:ext cx="10143263" cy="893928"/>
          </a:xfrm>
        </p:spPr>
        <p:txBody>
          <a:bodyPr anchor="b">
            <a:normAutofit/>
          </a:bodyPr>
          <a:lstStyle/>
          <a:p>
            <a:r>
              <a:rPr lang="da-DK" dirty="0"/>
              <a:t>Skalering </a:t>
            </a:r>
          </a:p>
        </p:txBody>
      </p:sp>
      <p:pic>
        <p:nvPicPr>
          <p:cNvPr id="8" name="Pladsholder til billede 7">
            <a:extLst>
              <a:ext uri="{FF2B5EF4-FFF2-40B4-BE49-F238E27FC236}">
                <a16:creationId xmlns:a16="http://schemas.microsoft.com/office/drawing/2014/main" id="{D0312236-10B9-05AE-2E83-9CC67DBE629C}"/>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tretch/>
        </p:blipFill>
        <p:spPr>
          <a:xfrm>
            <a:off x="963975" y="1322518"/>
            <a:ext cx="5181600" cy="2331719"/>
          </a:xfrm>
          <a:noFill/>
        </p:spPr>
      </p:pic>
      <p:pic>
        <p:nvPicPr>
          <p:cNvPr id="2" name="Billede 1">
            <a:extLst>
              <a:ext uri="{FF2B5EF4-FFF2-40B4-BE49-F238E27FC236}">
                <a16:creationId xmlns:a16="http://schemas.microsoft.com/office/drawing/2014/main" id="{5C086431-0585-7C2E-34BF-C482091904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80812" y="-382892"/>
            <a:ext cx="5691188" cy="3620743"/>
          </a:xfrm>
          <a:prstGeom prst="rect">
            <a:avLst/>
          </a:prstGeom>
        </p:spPr>
      </p:pic>
      <p:pic>
        <p:nvPicPr>
          <p:cNvPr id="3" name="Billede 2">
            <a:extLst>
              <a:ext uri="{FF2B5EF4-FFF2-40B4-BE49-F238E27FC236}">
                <a16:creationId xmlns:a16="http://schemas.microsoft.com/office/drawing/2014/main" id="{5E312AAE-B511-69DB-A0FD-CFD05A4EFA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28737" y="3759199"/>
            <a:ext cx="3581399" cy="2928613"/>
          </a:xfrm>
          <a:prstGeom prst="rect">
            <a:avLst/>
          </a:prstGeom>
        </p:spPr>
      </p:pic>
      <p:sp>
        <p:nvSpPr>
          <p:cNvPr id="5" name="Tekstfelt 4" descr="Billeder på følelser">
            <a:extLst>
              <a:ext uri="{FF2B5EF4-FFF2-40B4-BE49-F238E27FC236}">
                <a16:creationId xmlns:a16="http://schemas.microsoft.com/office/drawing/2014/main" id="{9FEBA40E-BB22-4A80-CD21-78D9226DCC23}"/>
              </a:ext>
              <a:ext uri="{C183D7F6-B498-43B3-948B-1728B52AA6E4}">
                <adec:decorative xmlns:adec="http://schemas.microsoft.com/office/drawing/2017/decorative" val="0"/>
              </a:ext>
            </a:extLst>
          </p:cNvPr>
          <p:cNvSpPr txBox="1"/>
          <p:nvPr/>
        </p:nvSpPr>
        <p:spPr>
          <a:xfrm>
            <a:off x="1328737" y="3377611"/>
            <a:ext cx="3142387" cy="461665"/>
          </a:xfrm>
          <a:prstGeom prst="rect">
            <a:avLst/>
          </a:prstGeom>
          <a:noFill/>
        </p:spPr>
        <p:txBody>
          <a:bodyPr wrap="square" rtlCol="0">
            <a:spAutoFit/>
          </a:bodyPr>
          <a:lstStyle/>
          <a:p>
            <a:r>
              <a:rPr lang="da-DK" sz="2400" dirty="0">
                <a:solidFill>
                  <a:schemeClr val="accent1"/>
                </a:solidFill>
              </a:rPr>
              <a:t>Billeder på følelser</a:t>
            </a:r>
          </a:p>
        </p:txBody>
      </p:sp>
      <p:pic>
        <p:nvPicPr>
          <p:cNvPr id="7" name="Billede 6">
            <a:extLst>
              <a:ext uri="{FF2B5EF4-FFF2-40B4-BE49-F238E27FC236}">
                <a16:creationId xmlns:a16="http://schemas.microsoft.com/office/drawing/2014/main" id="{C3F9F215-11A6-B5D4-1AF1-3BC4CBD9E037}"/>
              </a:ext>
              <a:ext uri="{C183D7F6-B498-43B3-948B-1728B52AA6E4}">
                <adec:decorative xmlns:adec="http://schemas.microsoft.com/office/drawing/2017/decorative" val="1"/>
              </a:ext>
            </a:extLst>
          </p:cNvPr>
          <p:cNvPicPr>
            <a:picLocks noChangeAspect="1"/>
          </p:cNvPicPr>
          <p:nvPr/>
        </p:nvPicPr>
        <p:blipFill rotWithShape="1">
          <a:blip r:embed="rId6"/>
          <a:srcRect l="22046" r="20845" b="17291"/>
          <a:stretch/>
        </p:blipFill>
        <p:spPr>
          <a:xfrm>
            <a:off x="6400368" y="3377611"/>
            <a:ext cx="3543300" cy="3414296"/>
          </a:xfrm>
          <a:prstGeom prst="rect">
            <a:avLst/>
          </a:prstGeom>
        </p:spPr>
      </p:pic>
    </p:spTree>
    <p:extLst>
      <p:ext uri="{BB962C8B-B14F-4D97-AF65-F5344CB8AC3E}">
        <p14:creationId xmlns:p14="http://schemas.microsoft.com/office/powerpoint/2010/main" val="394682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B063CF3-DE97-8A3F-14AA-90E5682CE47F}"/>
              </a:ext>
            </a:extLst>
          </p:cNvPr>
          <p:cNvSpPr>
            <a:spLocks noGrp="1"/>
          </p:cNvSpPr>
          <p:nvPr>
            <p:ph type="title"/>
          </p:nvPr>
        </p:nvSpPr>
        <p:spPr/>
        <p:txBody>
          <a:bodyPr/>
          <a:lstStyle/>
          <a:p>
            <a:r>
              <a:rPr lang="da-DK" dirty="0"/>
              <a:t>Drøftelse af pausesteder og varieret intensitetsniveau gennem dagen</a:t>
            </a:r>
          </a:p>
        </p:txBody>
      </p:sp>
      <p:sp>
        <p:nvSpPr>
          <p:cNvPr id="10" name="Pladsholder til tekst 9">
            <a:extLst>
              <a:ext uri="{FF2B5EF4-FFF2-40B4-BE49-F238E27FC236}">
                <a16:creationId xmlns:a16="http://schemas.microsoft.com/office/drawing/2014/main" id="{1E3D2C06-8737-C92F-3B20-687B0ACCACFE}"/>
              </a:ext>
            </a:extLst>
          </p:cNvPr>
          <p:cNvSpPr>
            <a:spLocks noGrp="1"/>
          </p:cNvSpPr>
          <p:nvPr>
            <p:ph type="body" idx="1"/>
          </p:nvPr>
        </p:nvSpPr>
        <p:spPr>
          <a:xfrm>
            <a:off x="448464" y="1577201"/>
            <a:ext cx="5549111" cy="368092"/>
          </a:xfrm>
        </p:spPr>
        <p:txBody>
          <a:bodyPr/>
          <a:lstStyle/>
          <a:p>
            <a:r>
              <a:rPr lang="da-DK" dirty="0"/>
              <a:t>Pauser og rolige stunder</a:t>
            </a:r>
          </a:p>
        </p:txBody>
      </p:sp>
      <p:sp>
        <p:nvSpPr>
          <p:cNvPr id="8" name="Pladsholder til indhold 7">
            <a:extLst>
              <a:ext uri="{FF2B5EF4-FFF2-40B4-BE49-F238E27FC236}">
                <a16:creationId xmlns:a16="http://schemas.microsoft.com/office/drawing/2014/main" id="{89F694A8-FA06-FCA2-247C-58340598AAA3}"/>
              </a:ext>
            </a:extLst>
          </p:cNvPr>
          <p:cNvSpPr txBox="1">
            <a:spLocks noGrp="1"/>
          </p:cNvSpPr>
          <p:nvPr>
            <p:ph sz="half" idx="2"/>
          </p:nvPr>
        </p:nvSpPr>
        <p:spPr>
          <a:xfrm>
            <a:off x="448463" y="2026970"/>
            <a:ext cx="5549111" cy="4370427"/>
          </a:xfrm>
          <a:prstGeom prst="rect">
            <a:avLst/>
          </a:prstGeom>
          <a:noFill/>
        </p:spPr>
        <p:txBody>
          <a:bodyPr wrap="square" lIns="0" tIns="0" rIns="0" bIns="0" rtlCol="0" anchor="t">
            <a:spAutoFit/>
          </a:bodyPr>
          <a:lstStyle/>
          <a:p>
            <a:r>
              <a:rPr lang="da-DK" dirty="0">
                <a:solidFill>
                  <a:schemeClr val="accent1"/>
                </a:solidFill>
              </a:rPr>
              <a:t>Hvornår giver vi plads til pause og rolige stunder?</a:t>
            </a:r>
          </a:p>
          <a:p>
            <a:r>
              <a:rPr lang="da-DK" dirty="0">
                <a:solidFill>
                  <a:schemeClr val="accent1"/>
                </a:solidFill>
              </a:rPr>
              <a:t>Hvordan giver vi plads til pauser og rolige stunder?</a:t>
            </a:r>
          </a:p>
          <a:p>
            <a:r>
              <a:rPr lang="da-DK" dirty="0">
                <a:solidFill>
                  <a:schemeClr val="accent1"/>
                </a:solidFill>
              </a:rPr>
              <a:t>Til hvem giver vi plads til pauser og rolige stunder?</a:t>
            </a:r>
          </a:p>
          <a:p>
            <a:r>
              <a:rPr lang="da-DK" dirty="0">
                <a:solidFill>
                  <a:schemeClr val="accent1"/>
                </a:solidFill>
              </a:rPr>
              <a:t>Hvorfor gives der plads til pauser og rolige stunder?</a:t>
            </a:r>
          </a:p>
          <a:p>
            <a:r>
              <a:rPr lang="da-DK" dirty="0">
                <a:solidFill>
                  <a:schemeClr val="accent1"/>
                </a:solidFill>
              </a:rPr>
              <a:t>Hvad er målet med pausen eller den rolige stund?</a:t>
            </a:r>
          </a:p>
          <a:p>
            <a:r>
              <a:rPr lang="da-DK" dirty="0">
                <a:solidFill>
                  <a:schemeClr val="accent1"/>
                </a:solidFill>
              </a:rPr>
              <a:t>Hvor giver vi plads til pause og rolige stunder?</a:t>
            </a:r>
          </a:p>
          <a:p>
            <a:r>
              <a:rPr lang="da-DK" dirty="0">
                <a:solidFill>
                  <a:schemeClr val="accent1"/>
                </a:solidFill>
              </a:rPr>
              <a:t>Hvordan er overgang til og fra pause og rolige stunder?</a:t>
            </a:r>
          </a:p>
        </p:txBody>
      </p:sp>
      <p:sp>
        <p:nvSpPr>
          <p:cNvPr id="11" name="Pladsholder til tekst 10">
            <a:extLst>
              <a:ext uri="{FF2B5EF4-FFF2-40B4-BE49-F238E27FC236}">
                <a16:creationId xmlns:a16="http://schemas.microsoft.com/office/drawing/2014/main" id="{0FBC2A1B-C06B-9895-0371-0E677F954647}"/>
              </a:ext>
            </a:extLst>
          </p:cNvPr>
          <p:cNvSpPr>
            <a:spLocks noGrp="1"/>
          </p:cNvSpPr>
          <p:nvPr>
            <p:ph type="body" sz="quarter" idx="3"/>
          </p:nvPr>
        </p:nvSpPr>
        <p:spPr>
          <a:xfrm>
            <a:off x="6172200" y="1573594"/>
            <a:ext cx="5181600" cy="367056"/>
          </a:xfrm>
        </p:spPr>
        <p:txBody>
          <a:bodyPr/>
          <a:lstStyle/>
          <a:p>
            <a:r>
              <a:rPr lang="da-DK" dirty="0"/>
              <a:t>Bevægelse </a:t>
            </a:r>
          </a:p>
        </p:txBody>
      </p:sp>
      <p:sp>
        <p:nvSpPr>
          <p:cNvPr id="9" name="Pladsholder til indhold 8">
            <a:extLst>
              <a:ext uri="{FF2B5EF4-FFF2-40B4-BE49-F238E27FC236}">
                <a16:creationId xmlns:a16="http://schemas.microsoft.com/office/drawing/2014/main" id="{62DF6390-99E1-D8E5-BF2B-408D966CE02D}"/>
              </a:ext>
            </a:extLst>
          </p:cNvPr>
          <p:cNvSpPr txBox="1">
            <a:spLocks noGrp="1"/>
          </p:cNvSpPr>
          <p:nvPr>
            <p:ph sz="quarter" idx="4"/>
          </p:nvPr>
        </p:nvSpPr>
        <p:spPr>
          <a:xfrm>
            <a:off x="6172200" y="2026970"/>
            <a:ext cx="5181600" cy="3795911"/>
          </a:xfrm>
          <a:prstGeom prst="rect">
            <a:avLst/>
          </a:prstGeom>
          <a:noFill/>
        </p:spPr>
        <p:txBody>
          <a:bodyPr wrap="square" lIns="0" tIns="0" rIns="0" bIns="0" rtlCol="0">
            <a:spAutoFit/>
          </a:bodyPr>
          <a:lstStyle/>
          <a:p>
            <a:r>
              <a:rPr lang="da-DK" dirty="0">
                <a:solidFill>
                  <a:schemeClr val="accent1"/>
                </a:solidFill>
              </a:rPr>
              <a:t>Hvornår giver vi plads til bevægelse?</a:t>
            </a:r>
          </a:p>
          <a:p>
            <a:r>
              <a:rPr lang="da-DK" dirty="0">
                <a:solidFill>
                  <a:schemeClr val="accent1"/>
                </a:solidFill>
              </a:rPr>
              <a:t>Hvordan giver vi plads til bevægelse?</a:t>
            </a:r>
          </a:p>
          <a:p>
            <a:r>
              <a:rPr lang="da-DK" dirty="0">
                <a:solidFill>
                  <a:schemeClr val="accent1"/>
                </a:solidFill>
              </a:rPr>
              <a:t>Til hvem giver vi plads til bevægelse?</a:t>
            </a:r>
          </a:p>
          <a:p>
            <a:r>
              <a:rPr lang="da-DK" dirty="0">
                <a:solidFill>
                  <a:schemeClr val="accent1"/>
                </a:solidFill>
              </a:rPr>
              <a:t>Hvorfor giver vi plads til bevægelse?</a:t>
            </a:r>
          </a:p>
          <a:p>
            <a:r>
              <a:rPr lang="da-DK" dirty="0">
                <a:solidFill>
                  <a:schemeClr val="accent1"/>
                </a:solidFill>
              </a:rPr>
              <a:t>På hvis initiativ giver vi plads til bevægelse?</a:t>
            </a:r>
          </a:p>
          <a:p>
            <a:r>
              <a:rPr lang="da-DK" dirty="0">
                <a:solidFill>
                  <a:schemeClr val="accent1"/>
                </a:solidFill>
              </a:rPr>
              <a:t>Hvilke regler har vi for bevægelse inde og ude?</a:t>
            </a:r>
          </a:p>
          <a:p>
            <a:r>
              <a:rPr lang="da-DK" dirty="0">
                <a:solidFill>
                  <a:schemeClr val="accent1"/>
                </a:solidFill>
              </a:rPr>
              <a:t>Hvor giver vi plads til bevægelse?</a:t>
            </a:r>
          </a:p>
          <a:p>
            <a:r>
              <a:rPr lang="da-DK" dirty="0">
                <a:solidFill>
                  <a:schemeClr val="accent1"/>
                </a:solidFill>
              </a:rPr>
              <a:t>Hvordan er overgange til og fra bevægelse?</a:t>
            </a:r>
          </a:p>
          <a:p>
            <a:r>
              <a:rPr lang="da-DK" dirty="0">
                <a:solidFill>
                  <a:schemeClr val="accent1"/>
                </a:solidFill>
              </a:rPr>
              <a:t>Er bevægelse med i struktur og rutiner?</a:t>
            </a:r>
          </a:p>
        </p:txBody>
      </p:sp>
    </p:spTree>
    <p:extLst>
      <p:ext uri="{BB962C8B-B14F-4D97-AF65-F5344CB8AC3E}">
        <p14:creationId xmlns:p14="http://schemas.microsoft.com/office/powerpoint/2010/main" val="279629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2E0D4-5A1B-621E-A57D-610798E1F6D9}"/>
              </a:ext>
            </a:extLst>
          </p:cNvPr>
          <p:cNvSpPr>
            <a:spLocks noGrp="1"/>
          </p:cNvSpPr>
          <p:nvPr>
            <p:ph type="title"/>
          </p:nvPr>
        </p:nvSpPr>
        <p:spPr>
          <a:xfrm>
            <a:off x="1471611" y="205994"/>
            <a:ext cx="10293627" cy="950085"/>
          </a:xfrm>
        </p:spPr>
        <p:txBody>
          <a:bodyPr/>
          <a:lstStyle/>
          <a:p>
            <a:r>
              <a:rPr lang="da-DK" dirty="0"/>
              <a:t>Understøt børnenes selvregulering gennem leg, kontakt og samspil</a:t>
            </a:r>
          </a:p>
        </p:txBody>
      </p:sp>
      <p:sp>
        <p:nvSpPr>
          <p:cNvPr id="4" name="Pladsholder til indhold 3">
            <a:extLst>
              <a:ext uri="{FF2B5EF4-FFF2-40B4-BE49-F238E27FC236}">
                <a16:creationId xmlns:a16="http://schemas.microsoft.com/office/drawing/2014/main" id="{B96BD28B-3C88-104B-6F13-6AFAB4491B57}"/>
              </a:ext>
            </a:extLst>
          </p:cNvPr>
          <p:cNvSpPr>
            <a:spLocks noGrp="1"/>
          </p:cNvSpPr>
          <p:nvPr>
            <p:ph sz="half" idx="2"/>
          </p:nvPr>
        </p:nvSpPr>
        <p:spPr/>
        <p:txBody>
          <a:bodyPr/>
          <a:lstStyle/>
          <a:p>
            <a:endParaRPr lang="da-DK"/>
          </a:p>
        </p:txBody>
      </p:sp>
      <p:pic>
        <p:nvPicPr>
          <p:cNvPr id="5" name="Pladsholder til indhold 5">
            <a:extLst>
              <a:ext uri="{FF2B5EF4-FFF2-40B4-BE49-F238E27FC236}">
                <a16:creationId xmlns:a16="http://schemas.microsoft.com/office/drawing/2014/main" id="{374B16F4-6B59-B840-2F11-04C00FF790A2}"/>
              </a:ext>
              <a:ext uri="{C183D7F6-B498-43B3-948B-1728B52AA6E4}">
                <adec:decorative xmlns:adec="http://schemas.microsoft.com/office/drawing/2017/decorative" val="1"/>
              </a:ext>
            </a:extLst>
          </p:cNvPr>
          <p:cNvPicPr>
            <a:picLocks noGrp="1" noChangeAspect="1"/>
          </p:cNvPicPr>
          <p:nvPr/>
        </p:nvPicPr>
        <p:blipFill rotWithShape="1">
          <a:blip r:embed="rId2"/>
          <a:srcRect l="7174" t="5088" r="15820" b="13872"/>
          <a:stretch/>
        </p:blipFill>
        <p:spPr>
          <a:xfrm rot="16200000">
            <a:off x="3455592" y="-51680"/>
            <a:ext cx="5075405" cy="8058154"/>
          </a:xfrm>
          <a:prstGeom prst="rect">
            <a:avLst/>
          </a:prstGeom>
          <a:noFill/>
        </p:spPr>
      </p:pic>
    </p:spTree>
    <p:extLst>
      <p:ext uri="{BB962C8B-B14F-4D97-AF65-F5344CB8AC3E}">
        <p14:creationId xmlns:p14="http://schemas.microsoft.com/office/powerpoint/2010/main" val="383608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D46C74A-1DBA-03B2-ED43-541A65571C8B}"/>
              </a:ext>
            </a:extLst>
          </p:cNvPr>
          <p:cNvSpPr>
            <a:spLocks noGrp="1"/>
          </p:cNvSpPr>
          <p:nvPr>
            <p:ph type="body" idx="1"/>
          </p:nvPr>
        </p:nvSpPr>
        <p:spPr>
          <a:xfrm>
            <a:off x="448464" y="2113004"/>
            <a:ext cx="10697331" cy="628815"/>
          </a:xfrm>
        </p:spPr>
        <p:txBody>
          <a:bodyPr>
            <a:normAutofit/>
          </a:bodyPr>
          <a:lstStyle/>
          <a:p>
            <a:r>
              <a:rPr lang="da-DK" sz="2400" dirty="0"/>
              <a:t>Pædagogens opgave er at støtte barnet i at genvinde kontrollen </a:t>
            </a:r>
          </a:p>
          <a:p>
            <a:endParaRPr lang="da-DK" sz="2400" dirty="0"/>
          </a:p>
        </p:txBody>
      </p:sp>
      <p:sp>
        <p:nvSpPr>
          <p:cNvPr id="21" name="Pladsholder til tekst 1">
            <a:extLst>
              <a:ext uri="{FF2B5EF4-FFF2-40B4-BE49-F238E27FC236}">
                <a16:creationId xmlns:a16="http://schemas.microsoft.com/office/drawing/2014/main" id="{C11567D1-056E-2CF2-074B-09C020745201}"/>
              </a:ext>
              <a:ext uri="{C183D7F6-B498-43B3-948B-1728B52AA6E4}">
                <adec:decorative xmlns:adec="http://schemas.microsoft.com/office/drawing/2017/decorative" val="1"/>
              </a:ext>
            </a:extLst>
          </p:cNvPr>
          <p:cNvSpPr txBox="1">
            <a:spLocks/>
          </p:cNvSpPr>
          <p:nvPr/>
        </p:nvSpPr>
        <p:spPr>
          <a:xfrm>
            <a:off x="222422" y="3005689"/>
            <a:ext cx="5949778" cy="3183974"/>
          </a:xfrm>
          <a:prstGeom prst="rect">
            <a:avLst/>
          </a:prstGeom>
        </p:spPr>
        <p:txBody>
          <a:bodyPr vert="horz" lIns="91440" tIns="45720" rIns="91440" bIns="45720" rtlCol="0">
            <a:normAutofit lnSpcReduction="10000"/>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lvl="1" indent="-228600">
              <a:lnSpc>
                <a:spcPct val="90000"/>
              </a:lnSpc>
              <a:buFont typeface="Arial" panose="020B0604020202020204" pitchFamily="34" charset="0"/>
              <a:buChar char="•"/>
            </a:pPr>
            <a:r>
              <a:rPr lang="da-DK" sz="2000" dirty="0">
                <a:solidFill>
                  <a:srgbClr val="141969"/>
                </a:solidFill>
              </a:rPr>
              <a:t>Anvend selvsnak</a:t>
            </a:r>
          </a:p>
          <a:p>
            <a:pPr lvl="1" indent="-228600">
              <a:lnSpc>
                <a:spcPct val="90000"/>
              </a:lnSpc>
              <a:buFont typeface="Arial" panose="020B0604020202020204" pitchFamily="34" charset="0"/>
              <a:buChar char="•"/>
            </a:pPr>
            <a:r>
              <a:rPr lang="da-DK" sz="2000" dirty="0">
                <a:solidFill>
                  <a:srgbClr val="141969"/>
                </a:solidFill>
              </a:rPr>
              <a:t>Tal dæmpet</a:t>
            </a:r>
          </a:p>
          <a:p>
            <a:pPr lvl="1" indent="-228600">
              <a:lnSpc>
                <a:spcPct val="90000"/>
              </a:lnSpc>
              <a:buFont typeface="Arial" panose="020B0604020202020204" pitchFamily="34" charset="0"/>
              <a:buChar char="•"/>
            </a:pPr>
            <a:r>
              <a:rPr lang="da-DK" sz="2000" dirty="0">
                <a:solidFill>
                  <a:srgbClr val="141969"/>
                </a:solidFill>
              </a:rPr>
              <a:t>Vær ikke konfronterende</a:t>
            </a:r>
          </a:p>
          <a:p>
            <a:pPr lvl="1" indent="-228600">
              <a:lnSpc>
                <a:spcPct val="90000"/>
              </a:lnSpc>
              <a:buFont typeface="Arial" panose="020B0604020202020204" pitchFamily="34" charset="0"/>
              <a:buChar char="•"/>
            </a:pPr>
            <a:r>
              <a:rPr lang="da-DK" sz="2000" dirty="0">
                <a:solidFill>
                  <a:srgbClr val="141969"/>
                </a:solidFill>
              </a:rPr>
              <a:t>Stå eller sid med siden til og slå blikket ned</a:t>
            </a:r>
          </a:p>
          <a:p>
            <a:pPr lvl="1" indent="-228600">
              <a:lnSpc>
                <a:spcPct val="90000"/>
              </a:lnSpc>
              <a:buFont typeface="Arial" panose="020B0604020202020204" pitchFamily="34" charset="0"/>
              <a:buChar char="•"/>
            </a:pPr>
            <a:r>
              <a:rPr lang="da-DK" sz="2000" dirty="0">
                <a:solidFill>
                  <a:srgbClr val="141969"/>
                </a:solidFill>
              </a:rPr>
              <a:t>Vær i øjenhøjde (uden øjenkontakt)</a:t>
            </a:r>
          </a:p>
          <a:p>
            <a:pPr lvl="1" indent="-228600">
              <a:lnSpc>
                <a:spcPct val="90000"/>
              </a:lnSpc>
              <a:buFont typeface="Arial" panose="020B0604020202020204" pitchFamily="34" charset="0"/>
              <a:buChar char="•"/>
            </a:pPr>
            <a:r>
              <a:rPr lang="da-DK" sz="2000" dirty="0">
                <a:solidFill>
                  <a:srgbClr val="141969"/>
                </a:solidFill>
              </a:rPr>
              <a:t>Giv en mulighed for at trække sig</a:t>
            </a:r>
          </a:p>
          <a:p>
            <a:pPr lvl="1" indent="-228600">
              <a:lnSpc>
                <a:spcPct val="90000"/>
              </a:lnSpc>
              <a:buFont typeface="Arial" panose="020B0604020202020204" pitchFamily="34" charset="0"/>
              <a:buChar char="•"/>
            </a:pPr>
            <a:r>
              <a:rPr lang="da-DK" sz="2000" dirty="0">
                <a:solidFill>
                  <a:srgbClr val="141969"/>
                </a:solidFill>
              </a:rPr>
              <a:t>Afled ved at flytte fokus</a:t>
            </a:r>
          </a:p>
          <a:p>
            <a:pPr lvl="1" indent="-228600">
              <a:lnSpc>
                <a:spcPct val="90000"/>
              </a:lnSpc>
              <a:buFont typeface="Arial" panose="020B0604020202020204" pitchFamily="34" charset="0"/>
              <a:buChar char="•"/>
            </a:pPr>
            <a:r>
              <a:rPr lang="da-DK" sz="2000" dirty="0">
                <a:solidFill>
                  <a:srgbClr val="141969"/>
                </a:solidFill>
              </a:rPr>
              <a:t>Personskift</a:t>
            </a:r>
          </a:p>
          <a:p>
            <a:pPr lvl="1" indent="-228600">
              <a:lnSpc>
                <a:spcPct val="90000"/>
              </a:lnSpc>
              <a:buFont typeface="Arial" panose="020B0604020202020204" pitchFamily="34" charset="0"/>
              <a:buChar char="•"/>
            </a:pPr>
            <a:r>
              <a:rPr lang="da-DK" sz="2000" dirty="0">
                <a:solidFill>
                  <a:srgbClr val="141969"/>
                </a:solidFill>
              </a:rPr>
              <a:t>Tid</a:t>
            </a:r>
          </a:p>
          <a:p>
            <a:pPr indent="-228600">
              <a:lnSpc>
                <a:spcPct val="90000"/>
              </a:lnSpc>
            </a:pPr>
            <a:endParaRPr lang="da-DK" dirty="0">
              <a:solidFill>
                <a:srgbClr val="141969"/>
              </a:solidFill>
            </a:endParaRPr>
          </a:p>
        </p:txBody>
      </p:sp>
      <p:pic>
        <p:nvPicPr>
          <p:cNvPr id="5" name="Billede 4">
            <a:extLst>
              <a:ext uri="{FF2B5EF4-FFF2-40B4-BE49-F238E27FC236}">
                <a16:creationId xmlns:a16="http://schemas.microsoft.com/office/drawing/2014/main" id="{2E811684-67D1-AEA3-6428-B26B94E1A267}"/>
              </a:ext>
              <a:ext uri="{C183D7F6-B498-43B3-948B-1728B52AA6E4}">
                <adec:decorative xmlns:adec="http://schemas.microsoft.com/office/drawing/2017/decorative" val="1"/>
              </a:ext>
            </a:extLst>
          </p:cNvPr>
          <p:cNvPicPr>
            <a:picLocks noChangeAspect="1"/>
          </p:cNvPicPr>
          <p:nvPr/>
        </p:nvPicPr>
        <p:blipFill rotWithShape="1">
          <a:blip r:embed="rId3"/>
          <a:srcRect t="36095" b="11845"/>
          <a:stretch/>
        </p:blipFill>
        <p:spPr>
          <a:xfrm>
            <a:off x="6172200" y="3006725"/>
            <a:ext cx="5181600" cy="3182938"/>
          </a:xfrm>
          <a:prstGeom prst="rect">
            <a:avLst/>
          </a:prstGeom>
          <a:noFill/>
        </p:spPr>
      </p:pic>
      <p:sp>
        <p:nvSpPr>
          <p:cNvPr id="2" name="Titel 1">
            <a:extLst>
              <a:ext uri="{FF2B5EF4-FFF2-40B4-BE49-F238E27FC236}">
                <a16:creationId xmlns:a16="http://schemas.microsoft.com/office/drawing/2014/main" id="{5989A650-903B-C96F-C964-E28497462B5D}"/>
              </a:ext>
            </a:extLst>
          </p:cNvPr>
          <p:cNvSpPr>
            <a:spLocks noGrp="1"/>
          </p:cNvSpPr>
          <p:nvPr>
            <p:ph type="title"/>
          </p:nvPr>
        </p:nvSpPr>
        <p:spPr>
          <a:xfrm>
            <a:off x="1789042" y="365125"/>
            <a:ext cx="9564758" cy="1325563"/>
          </a:xfrm>
        </p:spPr>
        <p:txBody>
          <a:bodyPr vert="horz" wrap="square" lIns="91440" tIns="45720" rIns="91440" bIns="45720" anchor="ctr" anchorCtr="0"/>
          <a:lstStyle/>
          <a:p>
            <a:br>
              <a:rPr lang="da-DK"/>
            </a:br>
            <a:r>
              <a:rPr lang="da-DK"/>
              <a:t>Low arousal metoder</a:t>
            </a:r>
          </a:p>
        </p:txBody>
      </p:sp>
    </p:spTree>
    <p:extLst>
      <p:ext uri="{BB962C8B-B14F-4D97-AF65-F5344CB8AC3E}">
        <p14:creationId xmlns:p14="http://schemas.microsoft.com/office/powerpoint/2010/main" val="216514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FA9D018-5E9E-204D-6700-1D0466B1E12D}"/>
              </a:ext>
            </a:extLst>
          </p:cNvPr>
          <p:cNvSpPr>
            <a:spLocks noGrp="1"/>
          </p:cNvSpPr>
          <p:nvPr>
            <p:ph type="body" sz="quarter" idx="13"/>
          </p:nvPr>
        </p:nvSpPr>
        <p:spPr/>
        <p:txBody>
          <a:bodyPr>
            <a:normAutofit fontScale="70000" lnSpcReduction="20000"/>
          </a:bodyPr>
          <a:lstStyle/>
          <a:p>
            <a:r>
              <a:rPr lang="da-DK" dirty="0"/>
              <a:t>Individuelle indsatser uden for gruppen</a:t>
            </a:r>
          </a:p>
          <a:p>
            <a:r>
              <a:rPr lang="da-DK" dirty="0"/>
              <a:t>Tiltag der er særligt tilrettelagt for det enkelte barn.</a:t>
            </a:r>
          </a:p>
        </p:txBody>
      </p:sp>
      <p:sp>
        <p:nvSpPr>
          <p:cNvPr id="3" name="Pladsholder til tekst 2">
            <a:extLst>
              <a:ext uri="{FF2B5EF4-FFF2-40B4-BE49-F238E27FC236}">
                <a16:creationId xmlns:a16="http://schemas.microsoft.com/office/drawing/2014/main" id="{49A7A6E8-4686-649F-B45A-5B4894073DB6}"/>
              </a:ext>
            </a:extLst>
          </p:cNvPr>
          <p:cNvSpPr>
            <a:spLocks noGrp="1"/>
          </p:cNvSpPr>
          <p:nvPr>
            <p:ph type="body" sz="quarter" idx="14"/>
          </p:nvPr>
        </p:nvSpPr>
        <p:spPr/>
        <p:txBody>
          <a:bodyPr>
            <a:normAutofit fontScale="70000" lnSpcReduction="20000"/>
          </a:bodyPr>
          <a:lstStyle/>
          <a:p>
            <a:r>
              <a:rPr lang="da-DK" dirty="0"/>
              <a:t>Individuelle indsatser i gruppen</a:t>
            </a:r>
          </a:p>
          <a:p>
            <a:r>
              <a:rPr lang="da-DK" dirty="0"/>
              <a:t>Tiltag med individuel støtte, der understøtter deltagelse i fællesskabet.</a:t>
            </a:r>
          </a:p>
        </p:txBody>
      </p:sp>
      <p:sp>
        <p:nvSpPr>
          <p:cNvPr id="4" name="Pladsholder til tekst 3">
            <a:extLst>
              <a:ext uri="{FF2B5EF4-FFF2-40B4-BE49-F238E27FC236}">
                <a16:creationId xmlns:a16="http://schemas.microsoft.com/office/drawing/2014/main" id="{7A343AF4-439D-09FC-4B6D-7253719BAB7A}"/>
              </a:ext>
            </a:extLst>
          </p:cNvPr>
          <p:cNvSpPr>
            <a:spLocks noGrp="1"/>
          </p:cNvSpPr>
          <p:nvPr>
            <p:ph type="body" sz="quarter" idx="15"/>
          </p:nvPr>
        </p:nvSpPr>
        <p:spPr/>
        <p:txBody>
          <a:bodyPr>
            <a:normAutofit fontScale="70000" lnSpcReduction="20000"/>
          </a:bodyPr>
          <a:lstStyle/>
          <a:p>
            <a:r>
              <a:rPr lang="da-DK" dirty="0"/>
              <a:t>Indsatser </a:t>
            </a:r>
            <a:r>
              <a:rPr lang="da-DK"/>
              <a:t>i gruppen</a:t>
            </a:r>
            <a:endParaRPr lang="da-DK" dirty="0"/>
          </a:p>
          <a:p>
            <a:r>
              <a:rPr lang="da-DK" dirty="0"/>
              <a:t>Tiltag med en gruppe af børn, som alle børn kan have gavn af. </a:t>
            </a:r>
          </a:p>
        </p:txBody>
      </p:sp>
      <p:sp>
        <p:nvSpPr>
          <p:cNvPr id="5" name="Titel 4">
            <a:extLst>
              <a:ext uri="{FF2B5EF4-FFF2-40B4-BE49-F238E27FC236}">
                <a16:creationId xmlns:a16="http://schemas.microsoft.com/office/drawing/2014/main" id="{C6582CD1-2EF0-A903-C987-B47EE5E9E448}"/>
              </a:ext>
            </a:extLst>
          </p:cNvPr>
          <p:cNvSpPr>
            <a:spLocks noGrp="1"/>
          </p:cNvSpPr>
          <p:nvPr>
            <p:ph type="ctrTitle"/>
          </p:nvPr>
        </p:nvSpPr>
        <p:spPr>
          <a:xfrm>
            <a:off x="442913" y="1303405"/>
            <a:ext cx="2743200" cy="458283"/>
          </a:xfrm>
        </p:spPr>
        <p:txBody>
          <a:bodyPr/>
          <a:lstStyle/>
          <a:p>
            <a:r>
              <a:rPr lang="da-DK" dirty="0"/>
              <a:t>Tre trins modellen</a:t>
            </a:r>
          </a:p>
        </p:txBody>
      </p:sp>
      <p:sp>
        <p:nvSpPr>
          <p:cNvPr id="6" name="Undertitel 5">
            <a:extLst>
              <a:ext uri="{FF2B5EF4-FFF2-40B4-BE49-F238E27FC236}">
                <a16:creationId xmlns:a16="http://schemas.microsoft.com/office/drawing/2014/main" id="{25C139FB-D0DD-D80F-EB59-28971F759AA9}"/>
              </a:ext>
            </a:extLst>
          </p:cNvPr>
          <p:cNvSpPr>
            <a:spLocks noGrp="1"/>
          </p:cNvSpPr>
          <p:nvPr>
            <p:ph type="subTitle" idx="1"/>
          </p:nvPr>
        </p:nvSpPr>
        <p:spPr>
          <a:xfrm>
            <a:off x="442913" y="1753299"/>
            <a:ext cx="2743200" cy="4790113"/>
          </a:xfrm>
        </p:spPr>
        <p:txBody>
          <a:bodyPr>
            <a:normAutofit fontScale="25000" lnSpcReduction="20000"/>
          </a:bodyPr>
          <a:lstStyle/>
          <a:p>
            <a:r>
              <a:rPr lang="da-DK" sz="5200" b="1" dirty="0"/>
              <a:t>Trin 1: </a:t>
            </a:r>
          </a:p>
          <a:p>
            <a:r>
              <a:rPr lang="da-DK" sz="5200" dirty="0"/>
              <a:t>Indsatser er målrettet gruppeniveau. En gruppe kan være hele institutionen, en stue eller en mindre defineret gruppe.</a:t>
            </a:r>
          </a:p>
          <a:p>
            <a:r>
              <a:rPr lang="da-DK" sz="5200" dirty="0"/>
              <a:t>Indsatsen har fokus på gruppen og skal sikre alle børns deltagelse i fællesskabet.</a:t>
            </a:r>
          </a:p>
          <a:p>
            <a:r>
              <a:rPr lang="da-DK" sz="5200" b="1" dirty="0"/>
              <a:t>Trin 2: </a:t>
            </a:r>
          </a:p>
          <a:p>
            <a:r>
              <a:rPr lang="da-DK" sz="5200" dirty="0"/>
              <a:t>Indsatser er målrettet individets behov i gruppen. Gruppen kan igen variere i størrelse og sammensætning.</a:t>
            </a:r>
          </a:p>
          <a:p>
            <a:r>
              <a:rPr lang="da-DK" sz="5200" dirty="0"/>
              <a:t>Indsatsen har fokus på at understøtte det enkeltes barns udvikling og deltagelses muligheder i fællesskabet.</a:t>
            </a:r>
          </a:p>
          <a:p>
            <a:r>
              <a:rPr lang="da-DK" sz="5200" b="1" dirty="0"/>
              <a:t>Trin 3: </a:t>
            </a:r>
          </a:p>
          <a:p>
            <a:r>
              <a:rPr lang="da-DK" sz="5200" dirty="0"/>
              <a:t>Indsatser er målrettet individets behov. Indsatsen foregår uden for fællesskabet.</a:t>
            </a:r>
          </a:p>
          <a:p>
            <a:r>
              <a:rPr lang="da-DK" sz="5200" dirty="0"/>
              <a:t>Indsatsen har fokus på at understøtte det enkeltes barns udvikling, trivsel og læring.</a:t>
            </a:r>
          </a:p>
          <a:p>
            <a:r>
              <a:rPr lang="da-DK" sz="5200" dirty="0"/>
              <a:t>Det kan være med inddragelse af andre faggrupper. Fx PPR, logopæd, ergo- og fysioterapeuter.</a:t>
            </a:r>
          </a:p>
          <a:p>
            <a:endParaRPr lang="da-DK" dirty="0"/>
          </a:p>
        </p:txBody>
      </p:sp>
    </p:spTree>
    <p:extLst>
      <p:ext uri="{BB962C8B-B14F-4D97-AF65-F5344CB8AC3E}">
        <p14:creationId xmlns:p14="http://schemas.microsoft.com/office/powerpoint/2010/main" val="408761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4CCC27-2AC3-5A13-8649-22086C4FA612}"/>
              </a:ext>
            </a:extLst>
          </p:cNvPr>
          <p:cNvSpPr>
            <a:spLocks noGrp="1"/>
          </p:cNvSpPr>
          <p:nvPr>
            <p:ph type="title"/>
          </p:nvPr>
        </p:nvSpPr>
        <p:spPr>
          <a:xfrm>
            <a:off x="1518135" y="333375"/>
            <a:ext cx="9835665" cy="614581"/>
          </a:xfrm>
        </p:spPr>
        <p:txBody>
          <a:bodyPr/>
          <a:lstStyle/>
          <a:p>
            <a:r>
              <a:rPr lang="da-DK" dirty="0">
                <a:latin typeface="+mn-lt"/>
              </a:rPr>
              <a:t>Hvorfor spejling og hvad er det?</a:t>
            </a:r>
            <a:endParaRPr lang="da-DK" dirty="0"/>
          </a:p>
        </p:txBody>
      </p:sp>
      <p:sp>
        <p:nvSpPr>
          <p:cNvPr id="6" name="Pladsholder til tekst 5">
            <a:extLst>
              <a:ext uri="{FF2B5EF4-FFF2-40B4-BE49-F238E27FC236}">
                <a16:creationId xmlns:a16="http://schemas.microsoft.com/office/drawing/2014/main" id="{13042FAC-BB5E-4AAF-8A59-39802864FE07}"/>
              </a:ext>
            </a:extLst>
          </p:cNvPr>
          <p:cNvSpPr>
            <a:spLocks noGrp="1"/>
          </p:cNvSpPr>
          <p:nvPr>
            <p:ph type="body" sz="quarter" idx="4294967295"/>
          </p:nvPr>
        </p:nvSpPr>
        <p:spPr>
          <a:xfrm>
            <a:off x="557212" y="3062579"/>
            <a:ext cx="5538788" cy="3508589"/>
          </a:xfrm>
        </p:spPr>
        <p:txBody>
          <a:bodyPr>
            <a:normAutofit fontScale="92500" lnSpcReduction="20000"/>
          </a:bodyPr>
          <a:lstStyle/>
          <a:p>
            <a:pPr marL="257175" indent="-257175">
              <a:buFont typeface="Arial" panose="020B0604020202020204" pitchFamily="34" charset="0"/>
              <a:buChar char="•"/>
            </a:pPr>
            <a:r>
              <a:rPr lang="da-DK" sz="1600" b="0" dirty="0">
                <a:latin typeface="+mn-lt"/>
              </a:rPr>
              <a:t>Spejlingen er en formodning: ’Måske tænker du …, for vi kan hverken se tanker og følelser eller se, hvordan de kan forstås..</a:t>
            </a:r>
            <a:br>
              <a:rPr lang="da-DK" sz="1600" b="0" dirty="0">
                <a:latin typeface="+mn-lt"/>
              </a:rPr>
            </a:br>
            <a:endParaRPr lang="da-DK" sz="1600" b="0" dirty="0">
              <a:latin typeface="+mn-lt"/>
            </a:endParaRPr>
          </a:p>
          <a:p>
            <a:pPr marL="257175" indent="-257175">
              <a:buFont typeface="Arial" panose="020B0604020202020204" pitchFamily="34" charset="0"/>
              <a:buChar char="•"/>
            </a:pPr>
            <a:r>
              <a:rPr lang="da-DK" sz="1600" b="0" dirty="0">
                <a:latin typeface="+mn-lt"/>
              </a:rPr>
              <a:t>En spejling indeholder ikke noget om, hvad den voksne tænker, føler eller gerne vil have barnet til at gøre.</a:t>
            </a:r>
          </a:p>
          <a:p>
            <a:pPr marL="385763" indent="-385763">
              <a:buFont typeface="Arial" panose="020B0604020202020204" pitchFamily="34" charset="0"/>
              <a:buChar char="•"/>
            </a:pPr>
            <a:endParaRPr lang="da-DK" sz="1600" b="0" dirty="0">
              <a:latin typeface="+mn-lt"/>
            </a:endParaRPr>
          </a:p>
          <a:p>
            <a:pPr marL="257175" indent="-257175">
              <a:buFont typeface="Arial" panose="020B0604020202020204" pitchFamily="34" charset="0"/>
              <a:buChar char="•"/>
            </a:pPr>
            <a:r>
              <a:rPr lang="da-DK" sz="1600" b="0" dirty="0">
                <a:latin typeface="+mn-lt"/>
              </a:rPr>
              <a:t>Spejlingen er et udsagn, aldrig et spørgsmål. Derved kræver den ikke et svar af barnet. </a:t>
            </a:r>
            <a:br>
              <a:rPr lang="da-DK" sz="1600" b="0" dirty="0">
                <a:latin typeface="+mn-lt"/>
              </a:rPr>
            </a:br>
            <a:endParaRPr lang="da-DK" sz="1600" b="0" dirty="0">
              <a:latin typeface="+mn-lt"/>
            </a:endParaRPr>
          </a:p>
          <a:p>
            <a:pPr marL="257175" indent="-257175">
              <a:buFont typeface="Arial" panose="020B0604020202020204" pitchFamily="34" charset="0"/>
              <a:buChar char="•"/>
            </a:pPr>
            <a:r>
              <a:rPr lang="da-DK" sz="1600" b="0" dirty="0">
                <a:latin typeface="+mn-lt"/>
              </a:rPr>
              <a:t>Barnet kan gøre, hvad det vil med spejlingen: lytte til den, holde sig for ørerne, lave lyde, kommentere m.m.</a:t>
            </a:r>
          </a:p>
          <a:p>
            <a:pPr marL="257175" indent="-257175">
              <a:buFont typeface="Arial" panose="020B0604020202020204" pitchFamily="34" charset="0"/>
              <a:buChar char="•"/>
            </a:pPr>
            <a:endParaRPr lang="da-DK" sz="1600" b="0" dirty="0">
              <a:latin typeface="+mn-lt"/>
            </a:endParaRPr>
          </a:p>
          <a:p>
            <a:pPr marL="257175" indent="-257175">
              <a:buFont typeface="Arial" panose="020B0604020202020204" pitchFamily="34" charset="0"/>
              <a:buChar char="•"/>
              <a:defRPr/>
            </a:pPr>
            <a:r>
              <a:rPr lang="da-DK" sz="1600" b="0" dirty="0">
                <a:latin typeface="+mn-lt"/>
              </a:rPr>
              <a:t>Positiv spejling er udviklende for barnet og for børnegruppen</a:t>
            </a:r>
          </a:p>
          <a:p>
            <a:endParaRPr lang="da-DK" sz="1350" b="0" dirty="0">
              <a:latin typeface="+mn-lt"/>
            </a:endParaRPr>
          </a:p>
          <a:p>
            <a:endParaRPr lang="da-DK" dirty="0">
              <a:latin typeface="+mn-lt"/>
            </a:endParaRPr>
          </a:p>
        </p:txBody>
      </p:sp>
      <p:pic>
        <p:nvPicPr>
          <p:cNvPr id="2" name="Billede 1">
            <a:extLst>
              <a:ext uri="{FF2B5EF4-FFF2-40B4-BE49-F238E27FC236}">
                <a16:creationId xmlns:a16="http://schemas.microsoft.com/office/drawing/2014/main" id="{EA3D342A-3968-4EE4-808B-8D228AC23E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06088" y="403072"/>
            <a:ext cx="2889178" cy="1921180"/>
          </a:xfrm>
          <a:prstGeom prst="rect">
            <a:avLst/>
          </a:prstGeom>
        </p:spPr>
      </p:pic>
      <p:pic>
        <p:nvPicPr>
          <p:cNvPr id="1026" name="Picture 2" descr="Spejlleg - Fri For Mobberi">
            <a:extLst>
              <a:ext uri="{FF2B5EF4-FFF2-40B4-BE49-F238E27FC236}">
                <a16:creationId xmlns:a16="http://schemas.microsoft.com/office/drawing/2014/main" id="{D18E43D8-B543-0C2A-B6E6-F852C21F2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937" y="2482260"/>
            <a:ext cx="1893480" cy="18934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ionsevnen sidder i nervesystemet - Flora &amp; Akademiet">
            <a:extLst>
              <a:ext uri="{FF2B5EF4-FFF2-40B4-BE49-F238E27FC236}">
                <a16:creationId xmlns:a16="http://schemas.microsoft.com/office/drawing/2014/main" id="{84415D29-224C-88BC-84BB-65CACDF4B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6088" y="4533749"/>
            <a:ext cx="2889178" cy="184043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CCD34E11-5326-627B-B5A0-AC3ACCDEECA1}"/>
              </a:ext>
            </a:extLst>
          </p:cNvPr>
          <p:cNvSpPr txBox="1"/>
          <p:nvPr/>
        </p:nvSpPr>
        <p:spPr>
          <a:xfrm>
            <a:off x="398206" y="1293825"/>
            <a:ext cx="740788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2"/>
                </a:solidFill>
                <a:effectLst/>
                <a:uLnTx/>
                <a:uFillTx/>
                <a:latin typeface="Calibri" panose="020F0502020204030204"/>
                <a:ea typeface="+mn-ea"/>
                <a:cs typeface="+mn-cs"/>
              </a:rPr>
              <a:t>Spejling er en kommunikation mellem den voksne og barnet, hvor den voksne med sine ord, krop, mimik og udtryk afspejler barnets følelses og oplevelsestilstand. Den voksne får kommunikeret at barnet er set, forstået og anerkendt. Dette åbner op for at barnet får delt sine følelser og oplevelser og sammen med den voksne får en mulighed for at forstå og bearbejde dem. Det giver også personalet et kendskab til barnet og styrker relationen mellem barnet og den voksne. </a:t>
            </a:r>
          </a:p>
        </p:txBody>
      </p:sp>
    </p:spTree>
    <p:extLst>
      <p:ext uri="{BB962C8B-B14F-4D97-AF65-F5344CB8AC3E}">
        <p14:creationId xmlns:p14="http://schemas.microsoft.com/office/powerpoint/2010/main" val="385063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04735-EF83-640C-A16B-0E158200121E}"/>
              </a:ext>
            </a:extLst>
          </p:cNvPr>
          <p:cNvSpPr>
            <a:spLocks noGrp="1"/>
          </p:cNvSpPr>
          <p:nvPr>
            <p:ph type="title"/>
          </p:nvPr>
        </p:nvSpPr>
        <p:spPr>
          <a:xfrm>
            <a:off x="1526524" y="635379"/>
            <a:ext cx="9835665" cy="656526"/>
          </a:xfrm>
        </p:spPr>
        <p:txBody>
          <a:bodyPr/>
          <a:lstStyle/>
          <a:p>
            <a:r>
              <a:rPr lang="da-DK" dirty="0"/>
              <a:t>Pauser og varieret intensitet hen over dagen</a:t>
            </a:r>
          </a:p>
        </p:txBody>
      </p:sp>
      <p:sp>
        <p:nvSpPr>
          <p:cNvPr id="4" name="Tekstfelt 3">
            <a:extLst>
              <a:ext uri="{FF2B5EF4-FFF2-40B4-BE49-F238E27FC236}">
                <a16:creationId xmlns:a16="http://schemas.microsoft.com/office/drawing/2014/main" id="{010CCE7C-2DAB-ABA6-5492-83159DAE5090}"/>
              </a:ext>
            </a:extLst>
          </p:cNvPr>
          <p:cNvSpPr txBox="1"/>
          <p:nvPr/>
        </p:nvSpPr>
        <p:spPr>
          <a:xfrm>
            <a:off x="183340" y="1473260"/>
            <a:ext cx="11577482" cy="4770537"/>
          </a:xfrm>
          <a:prstGeom prst="rect">
            <a:avLst/>
          </a:prstGeom>
          <a:noFill/>
        </p:spPr>
        <p:txBody>
          <a:bodyPr wrap="square">
            <a:spAutoFit/>
          </a:bodyPr>
          <a:lstStyle/>
          <a:p>
            <a:pPr marL="0" lvl="0" indent="0">
              <a:buFont typeface="Times New Roman" panose="02020603050405020304" pitchFamily="18" charset="0"/>
              <a:buNone/>
              <a:tabLst>
                <a:tab pos="457200" algn="l"/>
              </a:tabLst>
            </a:pPr>
            <a:endParaRPr lang="da-DK" sz="1100" kern="1200" dirty="0">
              <a:solidFill>
                <a:srgbClr val="000000"/>
              </a:solidFill>
              <a:effectLst/>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100" dirty="0">
                <a:solidFill>
                  <a:srgbClr val="000000"/>
                </a:solidFill>
                <a:ea typeface="Times New Roman" panose="02020603050405020304" pitchFamily="18" charset="0"/>
                <a:cs typeface="Times New Roman" panose="02020603050405020304" pitchFamily="18" charset="0"/>
              </a:rPr>
              <a:t>I </a:t>
            </a:r>
            <a:r>
              <a:rPr lang="da-DK" sz="1100" kern="1200" dirty="0">
                <a:solidFill>
                  <a:srgbClr val="000000"/>
                </a:solidFill>
                <a:effectLst/>
                <a:ea typeface="Times New Roman" panose="02020603050405020304" pitchFamily="18" charset="0"/>
                <a:cs typeface="Times New Roman" panose="02020603050405020304" pitchFamily="18" charset="0"/>
              </a:rPr>
              <a:t>Nest i dagtilbud arbejdes pause </a:t>
            </a:r>
            <a:r>
              <a:rPr lang="da-DK" sz="1100" dirty="0">
                <a:solidFill>
                  <a:srgbClr val="000000"/>
                </a:solidFill>
                <a:ea typeface="Times New Roman" panose="02020603050405020304" pitchFamily="18" charset="0"/>
                <a:cs typeface="Times New Roman" panose="02020603050405020304" pitchFamily="18" charset="0"/>
              </a:rPr>
              <a:t>og </a:t>
            </a:r>
            <a:r>
              <a:rPr lang="da-DK" sz="1100" kern="1200" dirty="0">
                <a:solidFill>
                  <a:srgbClr val="000000"/>
                </a:solidFill>
                <a:effectLst/>
                <a:ea typeface="Times New Roman" panose="02020603050405020304" pitchFamily="18" charset="0"/>
                <a:cs typeface="Times New Roman" panose="02020603050405020304" pitchFamily="18" charset="0"/>
              </a:rPr>
              <a:t>varieret intensitet hen over dagen. Børn har brug for pauser fra den fysiske, krævende eller meget rammesatte leg og aktivitet, for at konsolidere den læring og aktivitet, der er i løbet af dagen.  Alle børn har brug for pauser, hvor de ikke skal præstere og forholde sig til mange ting. Det pædagogiske personale være bevidst om hvad barnet har brug for en pause fra og hvilken overgang der er til og fra aktivitet.</a:t>
            </a:r>
            <a:endParaRPr lang="da-DK" sz="1100" dirty="0">
              <a:effectLst/>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da-DK" sz="1100" kern="1200" dirty="0">
              <a:solidFill>
                <a:srgbClr val="000000"/>
              </a:solidFill>
              <a:effectLst/>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100" kern="1200" dirty="0">
                <a:solidFill>
                  <a:srgbClr val="000000"/>
                </a:solidFill>
                <a:effectLst/>
                <a:ea typeface="Times New Roman" panose="02020603050405020304" pitchFamily="18" charset="0"/>
                <a:cs typeface="Times New Roman" panose="02020603050405020304" pitchFamily="18" charset="0"/>
              </a:rPr>
              <a:t>Pauser kan sagtens være en del af fællesskabet. Mindfulness kan være en det af de daglige pauser.  Pausesteder er etableret i institutionen – som pausehjørne,  pausesofa, pausestol, et puste rum med små </a:t>
            </a:r>
            <a:r>
              <a:rPr lang="da-DK" sz="1100" kern="1200" dirty="0" err="1">
                <a:solidFill>
                  <a:srgbClr val="000000"/>
                </a:solidFill>
                <a:effectLst/>
                <a:ea typeface="Times New Roman" panose="02020603050405020304" pitchFamily="18" charset="0"/>
                <a:cs typeface="Times New Roman" panose="02020603050405020304" pitchFamily="18" charset="0"/>
              </a:rPr>
              <a:t>dimle</a:t>
            </a:r>
            <a:r>
              <a:rPr lang="da-DK" sz="1100" kern="1200" dirty="0">
                <a:solidFill>
                  <a:srgbClr val="000000"/>
                </a:solidFill>
                <a:effectLst/>
                <a:ea typeface="Times New Roman" panose="02020603050405020304" pitchFamily="18" charset="0"/>
                <a:cs typeface="Times New Roman" panose="02020603050405020304" pitchFamily="18" charset="0"/>
              </a:rPr>
              <a:t> ting. </a:t>
            </a:r>
          </a:p>
          <a:p>
            <a:r>
              <a:rPr lang="da-DK" sz="1100" kern="1200" dirty="0">
                <a:solidFill>
                  <a:srgbClr val="000000"/>
                </a:solidFill>
                <a:effectLst/>
                <a:ea typeface="Times New Roman" panose="02020603050405020304" pitchFamily="18" charset="0"/>
                <a:cs typeface="Times New Roman" panose="02020603050405020304" pitchFamily="18" charset="0"/>
              </a:rPr>
              <a:t>	</a:t>
            </a:r>
            <a:endParaRPr lang="da-DK" sz="1100" dirty="0">
              <a:effectLst/>
              <a:ea typeface="Times New Roman" panose="02020603050405020304" pitchFamily="18" charset="0"/>
            </a:endParaRPr>
          </a:p>
          <a:p>
            <a:pPr marL="0" lvl="0" indent="0">
              <a:buFont typeface="Arial" panose="020B0604020202020204" pitchFamily="34" charset="0"/>
              <a:buNone/>
              <a:tabLst>
                <a:tab pos="457200" algn="l"/>
              </a:tabLst>
            </a:pPr>
            <a:r>
              <a:rPr lang="da-DK" sz="1100" kern="1200" dirty="0">
                <a:solidFill>
                  <a:srgbClr val="000000"/>
                </a:solidFill>
                <a:effectLst/>
                <a:ea typeface="Times New Roman" panose="02020603050405020304" pitchFamily="18" charset="0"/>
                <a:cs typeface="Times New Roman" panose="02020603050405020304" pitchFamily="18" charset="0"/>
              </a:rPr>
              <a:t>Når man skal understøtte børnenes selvregulering er vigtigt at tænke læringsmiljø med forskellig intensitet og mindre grupper, og understøtte børnene i at bruge muligheden for rolige stunder i løbet af dagen og plads til bevægelse. </a:t>
            </a:r>
            <a:endParaRPr lang="da-DK" sz="1100" dirty="0">
              <a:effectLs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da-DK" sz="1100" kern="1200" dirty="0">
                <a:solidFill>
                  <a:srgbClr val="000000"/>
                </a:solidFill>
                <a:effectLst/>
                <a:ea typeface="Times New Roman" panose="02020603050405020304" pitchFamily="18" charset="0"/>
                <a:cs typeface="Times New Roman" panose="02020603050405020304" pitchFamily="18" charset="0"/>
              </a:rPr>
              <a:t>Nogle Børn skal hjælpes til at holde pauser. Det er ikke nødvendigvis pauser væk fra fællesskabet, men rolige legemiljøer eller mulighed for at geare ned i et pausehjørne eller pausesofa. På legepladsen kan læringsmiljøerne tilrettelægges med en pausegynge, en pausehule osv.  Pauserne foregår tæt på læringsmiljøerne, så barnet har mulighed for at følge med i de andre børns lege/aktiviteter. Det gør det nemmere for barnet at komme tilbage i fællesskabet.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endParaRPr lang="da-DK" sz="1100" dirty="0">
              <a:effectLst/>
              <a:ea typeface="Times New Roman" panose="02020603050405020304" pitchFamily="18" charset="0"/>
              <a:cs typeface="Times New Roman" panose="02020603050405020304" pitchFamily="18" charset="0"/>
            </a:endParaRPr>
          </a:p>
          <a:p>
            <a:r>
              <a:rPr lang="da-DK" sz="1100" dirty="0"/>
              <a:t>Børn kan også have bruge for pauser fra den rolige, fifle leg. For at bevarer en velreguleret krop, skal den bruges. </a:t>
            </a:r>
          </a:p>
          <a:p>
            <a:endParaRPr lang="da-DK" sz="1100" dirty="0"/>
          </a:p>
          <a:p>
            <a:r>
              <a:rPr lang="da-DK" sz="1100" dirty="0"/>
              <a:t>De </a:t>
            </a:r>
            <a:r>
              <a:rPr lang="da-DK" sz="1100" dirty="0" err="1"/>
              <a:t>proprioceptive</a:t>
            </a:r>
            <a:r>
              <a:rPr lang="da-DK" sz="1100" dirty="0"/>
              <a:t> aktiviteter kan være med til at regulere barnets </a:t>
            </a:r>
            <a:r>
              <a:rPr lang="da-DK" sz="1100" dirty="0" err="1"/>
              <a:t>arousal</a:t>
            </a:r>
            <a:r>
              <a:rPr lang="da-DK" sz="1100" dirty="0"/>
              <a:t>. Når man laver aktiviteter og lege som stimulere muskel-</a:t>
            </a:r>
            <a:r>
              <a:rPr lang="da-DK" sz="1100" dirty="0" err="1"/>
              <a:t>ledsansen</a:t>
            </a:r>
            <a:r>
              <a:rPr lang="da-DK" sz="1100" dirty="0"/>
              <a:t> påvirker det nervesystemets evne til at bearbejde sanseindtryk og kan føre til mindre sensibilitet og bedre kropsfornemmelse. Herved påvirkes nervesystemet således, at det mindsker stress hos barnet. </a:t>
            </a:r>
          </a:p>
          <a:p>
            <a:endParaRPr lang="da-DK" sz="1100" dirty="0"/>
          </a:p>
          <a:p>
            <a:r>
              <a:rPr lang="da-DK" sz="1100" dirty="0"/>
              <a:t>Det pædagogiske personale kan således bruge de </a:t>
            </a:r>
            <a:r>
              <a:rPr lang="da-DK" sz="1100" dirty="0" err="1"/>
              <a:t>proprioceptive</a:t>
            </a:r>
            <a:r>
              <a:rPr lang="da-DK" sz="1100" dirty="0"/>
              <a:t> aktiviteter i arbejdet med at lære barnet at regulere sig selv. Den </a:t>
            </a:r>
            <a:r>
              <a:rPr lang="da-DK" sz="1100" dirty="0" err="1"/>
              <a:t>proprioceptive</a:t>
            </a:r>
            <a:r>
              <a:rPr lang="da-DK" sz="1100" dirty="0"/>
              <a:t> sans, også kaldet muskel -led sansen, sender information til hjernen om, hvornår og hvordan vi bevæger vores krop og hjælper os derigennem til en bedre kropsfornemmelse. </a:t>
            </a:r>
          </a:p>
          <a:p>
            <a:endParaRPr lang="da-DK" sz="1100" dirty="0"/>
          </a:p>
          <a:p>
            <a:r>
              <a:rPr lang="da-DK" sz="1100" dirty="0"/>
              <a:t>Den </a:t>
            </a:r>
            <a:r>
              <a:rPr lang="da-DK" sz="1100" dirty="0" err="1"/>
              <a:t>proprioceptive</a:t>
            </a:r>
            <a:r>
              <a:rPr lang="da-DK" sz="1100" dirty="0"/>
              <a:t> sans stimuleres bedst igennem aktiviteter, hvor der er modstand på bevægelsen. For eksempel ved at skubbe, at trække, ved vægtbæring på armene eller ved børneyoga. Dette kan således både være aktiviteter i fællesskaber og for individet. F.eks.  lege trække gulerødder, lege trillebør. ”Leg så hjernerne banker” lege for alle børn, men også lege som kan bruges mere målrettet som lærings og træning redskaber, da de udfordrer fysisk, motorisk, kognitivt og socialt. Hvordan laver vi deltagelsesmuligheder for alle børn? Give børnene et repertoire af lege, som børnene kender.  </a:t>
            </a:r>
          </a:p>
          <a:p>
            <a:endParaRPr lang="da-DK" dirty="0"/>
          </a:p>
        </p:txBody>
      </p:sp>
    </p:spTree>
    <p:extLst>
      <p:ext uri="{BB962C8B-B14F-4D97-AF65-F5344CB8AC3E}">
        <p14:creationId xmlns:p14="http://schemas.microsoft.com/office/powerpoint/2010/main" val="103668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dsholder til tekst 1">
            <a:extLst>
              <a:ext uri="{FF2B5EF4-FFF2-40B4-BE49-F238E27FC236}">
                <a16:creationId xmlns:a16="http://schemas.microsoft.com/office/drawing/2014/main" id="{2F5ACD5F-52AD-42D9-924C-F7C96416E4A7}"/>
              </a:ext>
            </a:extLst>
          </p:cNvPr>
          <p:cNvSpPr txBox="1">
            <a:spLocks/>
          </p:cNvSpPr>
          <p:nvPr/>
        </p:nvSpPr>
        <p:spPr>
          <a:xfrm>
            <a:off x="407264" y="1630394"/>
            <a:ext cx="3262948" cy="4320000"/>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131868"/>
              </a:solidFill>
              <a:effectLst/>
              <a:uLnTx/>
              <a:uFillTx/>
              <a:latin typeface="Arial" panose="020B0604020202020204" pitchFamily="34" charset="0"/>
              <a:ea typeface="+mn-ea"/>
              <a:cs typeface="Arial" panose="020B0604020202020204" pitchFamily="34" charset="0"/>
            </a:endParaRPr>
          </a:p>
        </p:txBody>
      </p:sp>
      <p:sp>
        <p:nvSpPr>
          <p:cNvPr id="2" name="Titel 1">
            <a:extLst>
              <a:ext uri="{FF2B5EF4-FFF2-40B4-BE49-F238E27FC236}">
                <a16:creationId xmlns:a16="http://schemas.microsoft.com/office/drawing/2014/main" id="{C472BD19-AA13-E0AD-2B2B-8927FED133E7}"/>
              </a:ext>
            </a:extLst>
          </p:cNvPr>
          <p:cNvSpPr>
            <a:spLocks noGrp="1"/>
          </p:cNvSpPr>
          <p:nvPr>
            <p:ph type="ctrTitle"/>
          </p:nvPr>
        </p:nvSpPr>
        <p:spPr>
          <a:xfrm>
            <a:off x="442914" y="1840301"/>
            <a:ext cx="2743200" cy="945988"/>
          </a:xfrm>
        </p:spPr>
        <p:txBody>
          <a:bodyPr/>
          <a:lstStyle/>
          <a:p>
            <a:r>
              <a:rPr lang="da-DK" b="0" dirty="0">
                <a:latin typeface="Arial" panose="020B0604020202020204"/>
                <a:ea typeface="+mn-ea"/>
                <a:cs typeface="Calibri" panose="020F0502020204030204" pitchFamily="34" charset="0"/>
              </a:rPr>
              <a:t>Pause steder - Rolige stunder i hverdagen</a:t>
            </a:r>
            <a:br>
              <a:rPr lang="da-DK" b="0" dirty="0">
                <a:latin typeface="Arial" panose="020B0604020202020204"/>
                <a:ea typeface="+mn-ea"/>
                <a:cs typeface="Calibri" panose="020F0502020204030204" pitchFamily="34" charset="0"/>
              </a:rPr>
            </a:br>
            <a:endParaRPr lang="da-DK" dirty="0"/>
          </a:p>
        </p:txBody>
      </p:sp>
      <p:sp>
        <p:nvSpPr>
          <p:cNvPr id="5" name="Undertitel 4">
            <a:extLst>
              <a:ext uri="{FF2B5EF4-FFF2-40B4-BE49-F238E27FC236}">
                <a16:creationId xmlns:a16="http://schemas.microsoft.com/office/drawing/2014/main" id="{E5317844-2489-6C4D-E00D-308097E90AA3}"/>
              </a:ext>
            </a:extLst>
          </p:cNvPr>
          <p:cNvSpPr>
            <a:spLocks noGrp="1"/>
          </p:cNvSpPr>
          <p:nvPr>
            <p:ph type="subTitle" idx="1"/>
          </p:nvPr>
        </p:nvSpPr>
        <p:spPr>
          <a:xfrm>
            <a:off x="442913" y="2545491"/>
            <a:ext cx="2743200" cy="3743925"/>
          </a:xfrm>
        </p:spPr>
        <p:txBody>
          <a:bodyPr>
            <a:normAutofit fontScale="85000" lnSpcReduction="20000"/>
          </a:bodyPr>
          <a:lstStyle/>
          <a:p>
            <a:pPr marL="180000" lvl="0" indent="-180000">
              <a:lnSpc>
                <a:spcPct val="100000"/>
              </a:lnSpc>
              <a:spcBef>
                <a:spcPts val="0"/>
              </a:spcBef>
              <a:spcAft>
                <a:spcPts val="600"/>
              </a:spcAft>
              <a:buFont typeface="Arial" panose="020B0604020202020204" pitchFamily="34" charset="0"/>
              <a:buChar char="•"/>
              <a:defRPr/>
            </a:pPr>
            <a:r>
              <a:rPr lang="da-DK" sz="1800" b="1" dirty="0">
                <a:latin typeface="Arial" panose="020B0604020202020204"/>
              </a:rPr>
              <a:t>Mindfulness eller yoga </a:t>
            </a:r>
            <a:r>
              <a:rPr lang="da-DK" sz="1800" dirty="0">
                <a:latin typeface="Arial" panose="020B0604020202020204"/>
              </a:rPr>
              <a:t>(fælles aktivitet)</a:t>
            </a:r>
          </a:p>
          <a:p>
            <a:pPr marL="180000" lvl="0" indent="-180000">
              <a:lnSpc>
                <a:spcPct val="100000"/>
              </a:lnSpc>
              <a:spcBef>
                <a:spcPts val="0"/>
              </a:spcBef>
              <a:spcAft>
                <a:spcPts val="600"/>
              </a:spcAft>
              <a:buFont typeface="Arial" panose="020B0604020202020204" pitchFamily="34" charset="0"/>
              <a:buChar char="•"/>
              <a:defRPr/>
            </a:pPr>
            <a:r>
              <a:rPr lang="da-DK" sz="1800" dirty="0">
                <a:latin typeface="Arial" panose="020B0604020202020204"/>
              </a:rPr>
              <a:t>Rolig stund for alle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Visuel understøttet</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Overskuelig information</a:t>
            </a:r>
          </a:p>
          <a:p>
            <a:pPr marL="180000" lvl="0" indent="-180000">
              <a:lnSpc>
                <a:spcPct val="100000"/>
              </a:lnSpc>
              <a:spcBef>
                <a:spcPts val="0"/>
              </a:spcBef>
              <a:spcAft>
                <a:spcPts val="600"/>
              </a:spcAft>
              <a:buFont typeface="Arial" panose="020B0604020202020204" pitchFamily="34" charset="0"/>
              <a:buChar char="•"/>
              <a:defRPr/>
            </a:pPr>
            <a:endParaRPr lang="da-DK" sz="2000" dirty="0">
              <a:latin typeface="Arial" panose="020B0604020202020204"/>
            </a:endParaRPr>
          </a:p>
          <a:p>
            <a:pPr marL="180000" lvl="0" indent="-180000">
              <a:lnSpc>
                <a:spcPct val="100000"/>
              </a:lnSpc>
              <a:spcBef>
                <a:spcPts val="0"/>
              </a:spcBef>
              <a:spcAft>
                <a:spcPts val="600"/>
              </a:spcAft>
              <a:buFont typeface="Arial" panose="020B0604020202020204" pitchFamily="34" charset="0"/>
              <a:buChar char="•"/>
              <a:defRPr/>
            </a:pPr>
            <a:r>
              <a:rPr lang="da-DK" sz="1800" b="1" dirty="0">
                <a:latin typeface="Arial" panose="020B0604020202020204"/>
              </a:rPr>
              <a:t>Pausehjørnet</a:t>
            </a:r>
            <a:r>
              <a:rPr lang="da-DK" sz="1800" dirty="0">
                <a:latin typeface="Arial" panose="020B0604020202020204"/>
              </a:rPr>
              <a:t> (individuel mulighed for alle)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Fast sted på stuen</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Visuel støtte til en pause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Tidsangivelse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Bøger, nulreting eller andet</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Aldrig bruges som en straf</a:t>
            </a:r>
          </a:p>
          <a:p>
            <a:endParaRPr lang="da-DK" dirty="0"/>
          </a:p>
        </p:txBody>
      </p:sp>
      <p:pic>
        <p:nvPicPr>
          <p:cNvPr id="8" name="Pladsholder til billede 7">
            <a:extLst>
              <a:ext uri="{FF2B5EF4-FFF2-40B4-BE49-F238E27FC236}">
                <a16:creationId xmlns:a16="http://schemas.microsoft.com/office/drawing/2014/main" id="{496D6334-5CB6-502A-043E-41A6AF62058D}"/>
              </a:ext>
              <a:ext uri="{C183D7F6-B498-43B3-948B-1728B52AA6E4}">
                <adec:decorative xmlns:adec="http://schemas.microsoft.com/office/drawing/2017/decorative" val="1"/>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4614" r="4614"/>
          <a:stretch/>
        </p:blipFill>
        <p:spPr>
          <a:xfrm>
            <a:off x="4131088" y="262336"/>
            <a:ext cx="4575118" cy="3747495"/>
          </a:xfrm>
          <a:prstGeom prst="rect">
            <a:avLst/>
          </a:prstGeom>
        </p:spPr>
      </p:pic>
      <p:pic>
        <p:nvPicPr>
          <p:cNvPr id="19" name="Billede 18">
            <a:extLst>
              <a:ext uri="{FF2B5EF4-FFF2-40B4-BE49-F238E27FC236}">
                <a16:creationId xmlns:a16="http://schemas.microsoft.com/office/drawing/2014/main" id="{A65D99CB-DBC7-4805-8A6A-03DF679B3EE8}"/>
              </a:ext>
              <a:ext uri="{C183D7F6-B498-43B3-948B-1728B52AA6E4}">
                <adec:decorative xmlns:adec="http://schemas.microsoft.com/office/drawing/2017/decorative" val="1"/>
              </a:ext>
            </a:extLst>
          </p:cNvPr>
          <p:cNvPicPr>
            <a:picLocks noChangeAspect="1"/>
          </p:cNvPicPr>
          <p:nvPr/>
        </p:nvPicPr>
        <p:blipFill rotWithShape="1">
          <a:blip r:embed="rId4"/>
          <a:srcRect t="8458" b="11096"/>
          <a:stretch/>
        </p:blipFill>
        <p:spPr>
          <a:xfrm>
            <a:off x="8930659" y="1581794"/>
            <a:ext cx="2360670" cy="2428037"/>
          </a:xfrm>
          <a:prstGeom prst="rect">
            <a:avLst/>
          </a:prstGeom>
        </p:spPr>
      </p:pic>
      <p:pic>
        <p:nvPicPr>
          <p:cNvPr id="14" name="Billede 13">
            <a:extLst>
              <a:ext uri="{FF2B5EF4-FFF2-40B4-BE49-F238E27FC236}">
                <a16:creationId xmlns:a16="http://schemas.microsoft.com/office/drawing/2014/main" id="{FB7CF8BC-8BCA-03FF-F4E4-4B55B13E10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659" y="4236452"/>
            <a:ext cx="1990406" cy="2412050"/>
          </a:xfrm>
          <a:prstGeom prst="rect">
            <a:avLst/>
          </a:prstGeom>
        </p:spPr>
      </p:pic>
      <p:pic>
        <p:nvPicPr>
          <p:cNvPr id="6" name="Billede 5" descr="Børn, der laver yoga">
            <a:extLst>
              <a:ext uri="{FF2B5EF4-FFF2-40B4-BE49-F238E27FC236}">
                <a16:creationId xmlns:a16="http://schemas.microsoft.com/office/drawing/2014/main" id="{B88D069F-37BA-60D2-462C-0DC661E0E5AE}"/>
              </a:ext>
            </a:extLst>
          </p:cNvPr>
          <p:cNvPicPr>
            <a:picLocks noChangeAspect="1"/>
          </p:cNvPicPr>
          <p:nvPr/>
        </p:nvPicPr>
        <p:blipFill>
          <a:blip r:embed="rId6"/>
          <a:stretch>
            <a:fillRect/>
          </a:stretch>
        </p:blipFill>
        <p:spPr>
          <a:xfrm>
            <a:off x="5091729" y="4253280"/>
            <a:ext cx="3614477" cy="2412050"/>
          </a:xfrm>
          <a:prstGeom prst="rect">
            <a:avLst/>
          </a:prstGeom>
        </p:spPr>
      </p:pic>
    </p:spTree>
    <p:extLst>
      <p:ext uri="{BB962C8B-B14F-4D97-AF65-F5344CB8AC3E}">
        <p14:creationId xmlns:p14="http://schemas.microsoft.com/office/powerpoint/2010/main" val="246578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A214BF09-B75E-2077-8668-A6D7DCAF8BC7}"/>
              </a:ext>
              <a:ext uri="{C183D7F6-B498-43B3-948B-1728B52AA6E4}">
                <adec:decorative xmlns:adec="http://schemas.microsoft.com/office/drawing/2017/decorative" val="1"/>
              </a:ext>
            </a:extLst>
          </p:cNvPr>
          <p:cNvPicPr>
            <a:picLocks noChangeAspect="1"/>
          </p:cNvPicPr>
          <p:nvPr/>
        </p:nvPicPr>
        <p:blipFill rotWithShape="1">
          <a:blip r:embed="rId3"/>
          <a:srcRect l="14686"/>
          <a:stretch/>
        </p:blipFill>
        <p:spPr>
          <a:xfrm>
            <a:off x="4319333" y="3899183"/>
            <a:ext cx="4148537" cy="2511362"/>
          </a:xfrm>
          <a:prstGeom prst="rect">
            <a:avLst/>
          </a:prstGeom>
        </p:spPr>
      </p:pic>
      <p:pic>
        <p:nvPicPr>
          <p:cNvPr id="11" name="Pladsholder til billede 10">
            <a:extLst>
              <a:ext uri="{FF2B5EF4-FFF2-40B4-BE49-F238E27FC236}">
                <a16:creationId xmlns:a16="http://schemas.microsoft.com/office/drawing/2014/main" id="{2DEA283B-4D21-8B6C-89B8-1DA13D6524F6}"/>
              </a:ext>
              <a:ext uri="{C183D7F6-B498-43B3-948B-1728B52AA6E4}">
                <adec:decorative xmlns:adec="http://schemas.microsoft.com/office/drawing/2017/decorative" val="1"/>
              </a:ext>
            </a:extLst>
          </p:cNvPr>
          <p:cNvPicPr>
            <a:picLocks noGrp="1" noChangeAspect="1"/>
          </p:cNvPicPr>
          <p:nvPr>
            <p:ph type="pic" idx="13"/>
          </p:nvPr>
        </p:nvPicPr>
        <p:blipFill rotWithShape="1">
          <a:blip r:embed="rId4"/>
          <a:srcRect l="9331" r="9331"/>
          <a:stretch/>
        </p:blipFill>
        <p:spPr>
          <a:xfrm>
            <a:off x="4319333" y="255733"/>
            <a:ext cx="4148537" cy="3398988"/>
          </a:xfrm>
          <a:prstGeom prst="rect">
            <a:avLst/>
          </a:prstGeom>
        </p:spPr>
      </p:pic>
      <p:sp>
        <p:nvSpPr>
          <p:cNvPr id="3" name="Pladsholder til tekst 2">
            <a:extLst>
              <a:ext uri="{FF2B5EF4-FFF2-40B4-BE49-F238E27FC236}">
                <a16:creationId xmlns:a16="http://schemas.microsoft.com/office/drawing/2014/main" id="{B815AC71-51AD-4F33-8107-05E80FD11F29}"/>
              </a:ext>
            </a:extLst>
          </p:cNvPr>
          <p:cNvSpPr>
            <a:spLocks noGrp="1"/>
          </p:cNvSpPr>
          <p:nvPr>
            <p:ph type="ctrTitle"/>
          </p:nvPr>
        </p:nvSpPr>
        <p:spPr>
          <a:xfrm>
            <a:off x="442914" y="1840301"/>
            <a:ext cx="2743200" cy="850798"/>
          </a:xfrm>
        </p:spPr>
        <p:txBody>
          <a:bodyPr vert="horz" lIns="0" tIns="0" rIns="0" bIns="0" rtlCol="0" anchor="b" anchorCtr="0">
            <a:normAutofit/>
          </a:bodyPr>
          <a:lstStyle/>
          <a:p>
            <a:r>
              <a:rPr lang="da-DK" b="0" kern="1200" dirty="0">
                <a:latin typeface="Arial" panose="020B0604020202020204" pitchFamily="34" charset="0"/>
                <a:ea typeface="+mj-ea"/>
                <a:cs typeface="Arial" panose="020B0604020202020204" pitchFamily="34" charset="0"/>
              </a:rPr>
              <a:t>Pausesteder - Bevægelse i hverdagen for alle børn</a:t>
            </a:r>
          </a:p>
        </p:txBody>
      </p:sp>
      <p:sp>
        <p:nvSpPr>
          <p:cNvPr id="9" name="Undertitel 8">
            <a:extLst>
              <a:ext uri="{FF2B5EF4-FFF2-40B4-BE49-F238E27FC236}">
                <a16:creationId xmlns:a16="http://schemas.microsoft.com/office/drawing/2014/main" id="{B9B4ADB3-E7D3-F9A6-F51C-F25040463179}"/>
              </a:ext>
            </a:extLst>
          </p:cNvPr>
          <p:cNvSpPr>
            <a:spLocks noGrp="1"/>
          </p:cNvSpPr>
          <p:nvPr>
            <p:ph type="subTitle" idx="1"/>
          </p:nvPr>
        </p:nvSpPr>
        <p:spPr>
          <a:xfrm>
            <a:off x="442913" y="2691097"/>
            <a:ext cx="2743200" cy="3845627"/>
          </a:xfrm>
        </p:spPr>
        <p:txBody>
          <a:bodyPr>
            <a:normAutofit fontScale="92500"/>
          </a:bodyPr>
          <a:lstStyle/>
          <a:p>
            <a:pPr fontAlgn="base">
              <a:spcAft>
                <a:spcPts val="600"/>
              </a:spcAft>
              <a:defRPr/>
            </a:pPr>
            <a:r>
              <a:rPr lang="da-DK" b="1" dirty="0"/>
              <a:t>Bevægelseslege (for gruppen)</a:t>
            </a:r>
          </a:p>
          <a:p>
            <a:pPr marL="214313" indent="-214313" fontAlgn="base">
              <a:spcAft>
                <a:spcPts val="600"/>
              </a:spcAft>
              <a:buFont typeface="Arial" panose="020B0604020202020204" pitchFamily="34" charset="0"/>
              <a:buChar char="•"/>
              <a:defRPr/>
            </a:pPr>
            <a:r>
              <a:rPr lang="da-DK" dirty="0"/>
              <a:t>Rim/remser/rytmer</a:t>
            </a:r>
          </a:p>
          <a:p>
            <a:pPr marL="214313" indent="-214313" fontAlgn="base">
              <a:spcAft>
                <a:spcPts val="600"/>
              </a:spcAft>
              <a:buFont typeface="Arial" panose="020B0604020202020204" pitchFamily="34" charset="0"/>
              <a:buChar char="•"/>
              <a:defRPr/>
            </a:pPr>
            <a:r>
              <a:rPr lang="da-DK" dirty="0"/>
              <a:t>Motorikbane</a:t>
            </a:r>
          </a:p>
          <a:p>
            <a:pPr marL="214313" indent="-214313" fontAlgn="base">
              <a:spcAft>
                <a:spcPts val="600"/>
              </a:spcAft>
              <a:buFont typeface="Arial" panose="020B0604020202020204" pitchFamily="34" charset="0"/>
              <a:buChar char="•"/>
              <a:defRPr/>
            </a:pPr>
            <a:r>
              <a:rPr lang="da-DK" dirty="0"/>
              <a:t>Fælleslege på legeplads</a:t>
            </a:r>
          </a:p>
          <a:p>
            <a:pPr fontAlgn="base">
              <a:spcAft>
                <a:spcPts val="600"/>
              </a:spcAft>
              <a:defRPr/>
            </a:pPr>
            <a:r>
              <a:rPr lang="da-DK" b="1" dirty="0"/>
              <a:t>Bevægelseslege individuel</a:t>
            </a:r>
          </a:p>
          <a:p>
            <a:pPr marL="214313" indent="-214313" fontAlgn="base">
              <a:spcAft>
                <a:spcPts val="600"/>
              </a:spcAft>
              <a:buFont typeface="Arial" panose="020B0604020202020204" pitchFamily="34" charset="0"/>
              <a:buChar char="•"/>
              <a:defRPr/>
            </a:pPr>
            <a:r>
              <a:rPr lang="da-DK" dirty="0"/>
              <a:t>Gynge</a:t>
            </a:r>
          </a:p>
          <a:p>
            <a:pPr marL="214313" indent="-214313" fontAlgn="base">
              <a:spcAft>
                <a:spcPts val="600"/>
              </a:spcAft>
              <a:buFont typeface="Arial" panose="020B0604020202020204" pitchFamily="34" charset="0"/>
              <a:buChar char="•"/>
              <a:defRPr/>
            </a:pPr>
            <a:r>
              <a:rPr lang="da-DK" dirty="0"/>
              <a:t>Cykle</a:t>
            </a:r>
          </a:p>
          <a:p>
            <a:pPr marL="214313" indent="-214313" fontAlgn="base">
              <a:spcAft>
                <a:spcPts val="600"/>
              </a:spcAft>
              <a:buFont typeface="Arial" panose="020B0604020202020204" pitchFamily="34" charset="0"/>
              <a:buChar char="•"/>
              <a:defRPr/>
            </a:pPr>
            <a:r>
              <a:rPr lang="da-DK" dirty="0"/>
              <a:t>Klatre</a:t>
            </a:r>
          </a:p>
          <a:p>
            <a:pPr marL="214313" indent="-214313" fontAlgn="base">
              <a:spcAft>
                <a:spcPts val="600"/>
              </a:spcAft>
              <a:buFont typeface="Arial" panose="020B0604020202020204" pitchFamily="34" charset="0"/>
              <a:buChar char="•"/>
              <a:defRPr/>
            </a:pPr>
            <a:r>
              <a:rPr lang="da-DK" dirty="0"/>
              <a:t>Motorikrum</a:t>
            </a:r>
          </a:p>
        </p:txBody>
      </p:sp>
      <p:sp>
        <p:nvSpPr>
          <p:cNvPr id="18" name="Rektangel 17">
            <a:extLst>
              <a:ext uri="{FF2B5EF4-FFF2-40B4-BE49-F238E27FC236}">
                <a16:creationId xmlns:a16="http://schemas.microsoft.com/office/drawing/2014/main" id="{432D7FFD-8C0F-4EE0-A1FE-C9793FB8696C}"/>
              </a:ext>
            </a:extLst>
          </p:cNvPr>
          <p:cNvSpPr/>
          <p:nvPr/>
        </p:nvSpPr>
        <p:spPr>
          <a:xfrm>
            <a:off x="720723" y="1247398"/>
            <a:ext cx="6010277" cy="2846299"/>
          </a:xfrm>
          <a:prstGeom prst="rect">
            <a:avLst/>
          </a:prstGeom>
        </p:spPr>
        <p:txBody>
          <a:bodyPr vert="horz" lIns="0" tIns="0" rIns="0" bIns="0" rtlCol="0">
            <a:noAutofit/>
          </a:bodyPr>
          <a:lstStyle/>
          <a:p>
            <a:pPr marL="214313" indent="-214313" fontAlgn="base">
              <a:lnSpc>
                <a:spcPct val="90000"/>
              </a:lnSpc>
              <a:spcAft>
                <a:spcPts val="600"/>
              </a:spcAft>
              <a:buFont typeface="Arial" panose="020B0604020202020204" pitchFamily="34" charset="0"/>
              <a:buChar char="•"/>
              <a:defRPr/>
            </a:pPr>
            <a:endParaRPr lang="da-DK" sz="1600" dirty="0">
              <a:latin typeface="Arial" panose="020B0604020202020204" pitchFamily="34" charset="0"/>
              <a:cs typeface="Arial" panose="020B0604020202020204" pitchFamily="34" charset="0"/>
            </a:endParaRPr>
          </a:p>
          <a:p>
            <a:pPr fontAlgn="base">
              <a:lnSpc>
                <a:spcPct val="90000"/>
              </a:lnSpc>
              <a:spcAft>
                <a:spcPts val="600"/>
              </a:spcAft>
              <a:buFont typeface="Arial" panose="020B0604020202020204" pitchFamily="34" charset="0"/>
              <a:defRPr/>
            </a:pPr>
            <a:endParaRPr lang="da-DK" sz="1600" dirty="0">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BE9EB48B-84CF-0D8D-358D-AE826F0704C8}"/>
              </a:ext>
              <a:ext uri="{C183D7F6-B498-43B3-948B-1728B52AA6E4}">
                <adec:decorative xmlns:adec="http://schemas.microsoft.com/office/drawing/2017/decorative" val="1"/>
              </a:ext>
            </a:extLst>
          </p:cNvPr>
          <p:cNvPicPr>
            <a:picLocks noChangeAspect="1"/>
          </p:cNvPicPr>
          <p:nvPr/>
        </p:nvPicPr>
        <p:blipFill rotWithShape="1">
          <a:blip r:embed="rId5"/>
          <a:srcRect l="8937" r="8736"/>
          <a:stretch/>
        </p:blipFill>
        <p:spPr>
          <a:xfrm>
            <a:off x="8649896" y="1284029"/>
            <a:ext cx="3359427" cy="2370692"/>
          </a:xfrm>
          <a:prstGeom prst="rect">
            <a:avLst/>
          </a:prstGeom>
        </p:spPr>
      </p:pic>
      <p:pic>
        <p:nvPicPr>
          <p:cNvPr id="4" name="Billede 3">
            <a:extLst>
              <a:ext uri="{FF2B5EF4-FFF2-40B4-BE49-F238E27FC236}">
                <a16:creationId xmlns:a16="http://schemas.microsoft.com/office/drawing/2014/main" id="{AD209DE9-9C5F-241E-EB46-3719CCA2F8F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49896" y="3899182"/>
            <a:ext cx="3363512" cy="2242125"/>
          </a:xfrm>
          <a:prstGeom prst="rect">
            <a:avLst/>
          </a:prstGeom>
        </p:spPr>
      </p:pic>
    </p:spTree>
    <p:extLst>
      <p:ext uri="{BB962C8B-B14F-4D97-AF65-F5344CB8AC3E}">
        <p14:creationId xmlns:p14="http://schemas.microsoft.com/office/powerpoint/2010/main" val="232079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515BE9A-AE7B-FB2D-50F7-F316BC073CF8}"/>
              </a:ext>
            </a:extLst>
          </p:cNvPr>
          <p:cNvSpPr>
            <a:spLocks noGrp="1"/>
          </p:cNvSpPr>
          <p:nvPr>
            <p:ph type="title"/>
          </p:nvPr>
        </p:nvSpPr>
        <p:spPr>
          <a:xfrm>
            <a:off x="1789042" y="365125"/>
            <a:ext cx="9564758" cy="1325563"/>
          </a:xfrm>
        </p:spPr>
        <p:txBody>
          <a:bodyPr anchor="ctr">
            <a:normAutofit/>
          </a:bodyPr>
          <a:lstStyle/>
          <a:p>
            <a:r>
              <a:rPr lang="da-DK"/>
              <a:t>Selvsnak/makkersnak</a:t>
            </a:r>
            <a:br>
              <a:rPr lang="da-DK"/>
            </a:br>
            <a:endParaRPr lang="en-US" dirty="0"/>
          </a:p>
        </p:txBody>
      </p:sp>
      <p:sp>
        <p:nvSpPr>
          <p:cNvPr id="2" name="Pladsholder til tekst 1">
            <a:extLst>
              <a:ext uri="{FF2B5EF4-FFF2-40B4-BE49-F238E27FC236}">
                <a16:creationId xmlns:a16="http://schemas.microsoft.com/office/drawing/2014/main" id="{A13D863E-66D3-4226-867D-0A2CEF6026C6}"/>
              </a:ext>
            </a:extLst>
          </p:cNvPr>
          <p:cNvSpPr>
            <a:spLocks noGrp="1"/>
          </p:cNvSpPr>
          <p:nvPr>
            <p:ph sz="half" idx="2"/>
          </p:nvPr>
        </p:nvSpPr>
        <p:spPr>
          <a:xfrm>
            <a:off x="448464" y="1690689"/>
            <a:ext cx="5549111" cy="4498974"/>
          </a:xfrm>
        </p:spPr>
        <p:txBody>
          <a:bodyPr vert="horz" lIns="91440" tIns="45720" rIns="91440" bIns="45720" rtlCol="0">
            <a:normAutofit/>
          </a:bodyPr>
          <a:lstStyle/>
          <a:p>
            <a:pPr marL="192881"/>
            <a:r>
              <a:rPr lang="da-DK" sz="1800" dirty="0"/>
              <a:t>En måde at guide sig selv på igennem en aktivitet, som man er udfordret af, man taler med sig selv, som en måde at holde fokus på. </a:t>
            </a:r>
          </a:p>
          <a:p>
            <a:pPr marL="192881"/>
            <a:r>
              <a:rPr lang="da-DK" sz="1800" dirty="0"/>
              <a:t>I Nest bruges selvsnak bevidst. Pædagogen italesætter egne tankeprocesser og mellemregninger, eller de to voksne på stuen kan tale højt om deres overvejelser. </a:t>
            </a:r>
          </a:p>
          <a:p>
            <a:pPr marL="192881"/>
            <a:r>
              <a:rPr lang="da-DK" sz="1800" dirty="0"/>
              <a:t>Til en start virker det kunstigt, men selvsnak kan medvirke til at styrke børns mentaliserings evne og give barnet en større forståelse for andres handlinger og perspektiver. </a:t>
            </a:r>
          </a:p>
          <a:p>
            <a:pPr marL="192881"/>
            <a:r>
              <a:rPr lang="da-DK" sz="1800" dirty="0"/>
              <a:t>Give børn en erkendelse af, at vi som individer forstår, tænker og handler forskelligt, og at vi sammen kan finde gode løsninger.</a:t>
            </a:r>
          </a:p>
          <a:p>
            <a:pPr marL="0" indent="0" algn="r">
              <a:buNone/>
            </a:pPr>
            <a:r>
              <a:rPr lang="da-DK" sz="1200" b="1" dirty="0"/>
              <a:t>Dorthe Møller Andersen &amp; Karin Lykke 2022</a:t>
            </a:r>
          </a:p>
        </p:txBody>
      </p:sp>
      <p:pic>
        <p:nvPicPr>
          <p:cNvPr id="4" name="Picture 4">
            <a:extLst>
              <a:ext uri="{FF2B5EF4-FFF2-40B4-BE49-F238E27FC236}">
                <a16:creationId xmlns:a16="http://schemas.microsoft.com/office/drawing/2014/main" id="{B4F68F9F-1D86-329F-D7D3-AE3178C13CF5}"/>
              </a:ext>
              <a:ext uri="{C183D7F6-B498-43B3-948B-1728B52AA6E4}">
                <adec:decorative xmlns:adec="http://schemas.microsoft.com/office/drawing/2017/decorative" val="1"/>
              </a:ext>
            </a:extLst>
          </p:cNvPr>
          <p:cNvPicPr>
            <a:picLocks noChangeAspect="1" noChangeArrowheads="1"/>
          </p:cNvPicPr>
          <p:nvPr/>
        </p:nvPicPr>
        <p:blipFill>
          <a:blip r:embed="rId3" cstate="print"/>
          <a:stretch>
            <a:fillRect/>
          </a:stretch>
        </p:blipFill>
        <p:spPr bwMode="auto">
          <a:xfrm>
            <a:off x="6868634" y="1690688"/>
            <a:ext cx="3874336" cy="4122295"/>
          </a:xfrm>
          <a:prstGeom prst="rect">
            <a:avLst/>
          </a:prstGeom>
          <a:noFill/>
          <a:ln w="9525">
            <a:noFill/>
            <a:miter lim="800000"/>
            <a:headEnd/>
            <a:tailEnd/>
          </a:ln>
        </p:spPr>
      </p:pic>
    </p:spTree>
    <p:extLst>
      <p:ext uri="{BB962C8B-B14F-4D97-AF65-F5344CB8AC3E}">
        <p14:creationId xmlns:p14="http://schemas.microsoft.com/office/powerpoint/2010/main" val="135707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63A0E7-EBFF-D01E-E5CA-5E9BFD316046}"/>
              </a:ext>
            </a:extLst>
          </p:cNvPr>
          <p:cNvSpPr>
            <a:spLocks noGrp="1"/>
          </p:cNvSpPr>
          <p:nvPr>
            <p:ph type="title"/>
          </p:nvPr>
        </p:nvSpPr>
        <p:spPr>
          <a:xfrm>
            <a:off x="1789042" y="365125"/>
            <a:ext cx="9564758" cy="1325563"/>
          </a:xfrm>
        </p:spPr>
        <p:txBody>
          <a:bodyPr/>
          <a:lstStyle/>
          <a:p>
            <a:r>
              <a:rPr lang="da-DK" dirty="0">
                <a:ea typeface="+mn-ea"/>
              </a:rPr>
              <a:t>Deklarativt sprog</a:t>
            </a:r>
            <a:endParaRPr lang="en-US" dirty="0"/>
          </a:p>
        </p:txBody>
      </p:sp>
      <p:sp>
        <p:nvSpPr>
          <p:cNvPr id="6" name="Pladsholder til tekst 2">
            <a:extLst>
              <a:ext uri="{FF2B5EF4-FFF2-40B4-BE49-F238E27FC236}">
                <a16:creationId xmlns:a16="http://schemas.microsoft.com/office/drawing/2014/main" id="{248FCF73-FA9A-6CE8-011F-A12928ED0723}"/>
              </a:ext>
            </a:extLst>
          </p:cNvPr>
          <p:cNvSpPr txBox="1">
            <a:spLocks/>
          </p:cNvSpPr>
          <p:nvPr/>
        </p:nvSpPr>
        <p:spPr>
          <a:xfrm>
            <a:off x="448464" y="1917908"/>
            <a:ext cx="9564758" cy="939592"/>
          </a:xfrm>
          <a:prstGeom prst="rect">
            <a:avLst/>
          </a:prstGeom>
        </p:spPr>
        <p:txBody>
          <a:bodyPr vert="horz" lIns="91440" tIns="45720" rIns="91440" bIns="45720" rtlCol="0" anchor="b">
            <a:noAutofit/>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lnSpc>
                <a:spcPct val="90000"/>
              </a:lnSpc>
              <a:spcBef>
                <a:spcPts val="1000"/>
              </a:spcBef>
              <a:buNone/>
            </a:pPr>
            <a:r>
              <a:rPr lang="da-DK" sz="1700" kern="1200" dirty="0">
                <a:solidFill>
                  <a:srgbClr val="141969"/>
                </a:solidFill>
                <a:latin typeface="Arial" panose="020B0604020202020204" pitchFamily="34" charset="0"/>
                <a:ea typeface="+mn-ea"/>
                <a:cs typeface="Arial" panose="020B0604020202020204" pitchFamily="34" charset="0"/>
              </a:rPr>
              <a:t>Deklarativ betyder: </a:t>
            </a:r>
          </a:p>
          <a:p>
            <a:pPr marL="0" indent="0">
              <a:lnSpc>
                <a:spcPct val="90000"/>
              </a:lnSpc>
              <a:spcBef>
                <a:spcPts val="1000"/>
              </a:spcBef>
              <a:buNone/>
            </a:pPr>
            <a:r>
              <a:rPr lang="da-DK" sz="1700" kern="1200" dirty="0">
                <a:solidFill>
                  <a:srgbClr val="141969"/>
                </a:solidFill>
                <a:latin typeface="Arial" panose="020B0604020202020204" pitchFamily="34" charset="0"/>
                <a:ea typeface="+mn-ea"/>
                <a:cs typeface="Arial" panose="020B0604020202020204" pitchFamily="34" charset="0"/>
              </a:rPr>
              <a:t>Oplysende, forklarende – som hverken er indskrænkende eller udvidende</a:t>
            </a:r>
            <a:r>
              <a:rPr lang="da-DK" sz="1700" b="1" kern="1200" dirty="0">
                <a:solidFill>
                  <a:srgbClr val="141969"/>
                </a:solidFill>
                <a:latin typeface="Arial" panose="020B0604020202020204" pitchFamily="34" charset="0"/>
                <a:ea typeface="+mn-ea"/>
                <a:cs typeface="Arial" panose="020B0604020202020204" pitchFamily="34" charset="0"/>
              </a:rPr>
              <a:t>.</a:t>
            </a:r>
          </a:p>
        </p:txBody>
      </p:sp>
      <p:sp>
        <p:nvSpPr>
          <p:cNvPr id="3" name="Pladsholder til tekst 2">
            <a:extLst>
              <a:ext uri="{FF2B5EF4-FFF2-40B4-BE49-F238E27FC236}">
                <a16:creationId xmlns:a16="http://schemas.microsoft.com/office/drawing/2014/main" id="{B4BC4A96-824A-410E-9336-5CB65C29D4D6}"/>
              </a:ext>
            </a:extLst>
          </p:cNvPr>
          <p:cNvSpPr>
            <a:spLocks noGrp="1"/>
          </p:cNvSpPr>
          <p:nvPr>
            <p:ph sz="half" idx="2"/>
          </p:nvPr>
        </p:nvSpPr>
        <p:spPr>
          <a:xfrm>
            <a:off x="448464" y="3006725"/>
            <a:ext cx="5549111" cy="3182937"/>
          </a:xfrm>
        </p:spPr>
        <p:txBody>
          <a:bodyPr vert="horz" lIns="91440" tIns="45720" rIns="91440" bIns="45720" rtlCol="0">
            <a:normAutofit/>
          </a:bodyPr>
          <a:lstStyle/>
          <a:p>
            <a:pPr marL="0" indent="0">
              <a:buNone/>
              <a:tabLst>
                <a:tab pos="5501315" algn="l"/>
                <a:tab pos="6664363" algn="r"/>
              </a:tabLst>
            </a:pPr>
            <a:r>
              <a:rPr lang="da-DK" sz="1700" b="0" dirty="0"/>
              <a:t>Vi bruger det, når vi:</a:t>
            </a:r>
          </a:p>
          <a:p>
            <a:pPr marL="257175">
              <a:tabLst>
                <a:tab pos="5501315" algn="l"/>
                <a:tab pos="6664363" algn="r"/>
              </a:tabLst>
            </a:pPr>
            <a:r>
              <a:rPr lang="da-DK" sz="1700" b="0" dirty="0"/>
              <a:t>Sætter ord på egne (relevante) tanker og følelser, så vi giver børnene et indblik i vores mentale processer</a:t>
            </a:r>
          </a:p>
          <a:p>
            <a:pPr marL="257175">
              <a:tabLst>
                <a:tab pos="5501315" algn="l"/>
                <a:tab pos="6664363" algn="r"/>
              </a:tabLst>
            </a:pPr>
            <a:r>
              <a:rPr lang="da-DK" sz="1700" b="0" dirty="0"/>
              <a:t>Sætter ord på hvad der sker i rummet, som kan være vigtigt for børnene at lægge mærke til og som kan hjælpe dem til selv at få ideer til relevante responser</a:t>
            </a:r>
          </a:p>
          <a:p>
            <a:pPr marL="257175">
              <a:tabLst>
                <a:tab pos="5501315" algn="l"/>
                <a:tab pos="6664363" algn="r"/>
              </a:tabLst>
            </a:pPr>
            <a:r>
              <a:rPr lang="da-DK" sz="1700" b="0" dirty="0"/>
              <a:t>Undrer sig højt, når fx en adfærd ønskes ændret</a:t>
            </a:r>
          </a:p>
          <a:p>
            <a:pPr marL="257175">
              <a:tabLst>
                <a:tab pos="5501315" algn="l"/>
                <a:tab pos="6664363" algn="r"/>
              </a:tabLst>
            </a:pPr>
            <a:r>
              <a:rPr lang="da-DK" sz="1700" b="0" dirty="0"/>
              <a:t>Inviterer til problemløsning fx gennem modellering eller inddragelse af børnene i problemløsningen</a:t>
            </a:r>
          </a:p>
        </p:txBody>
      </p:sp>
      <p:pic>
        <p:nvPicPr>
          <p:cNvPr id="4" name="Pladsholder til indhold 3">
            <a:extLst>
              <a:ext uri="{FF2B5EF4-FFF2-40B4-BE49-F238E27FC236}">
                <a16:creationId xmlns:a16="http://schemas.microsoft.com/office/drawing/2014/main" id="{C5061650-04D6-44E4-EDE0-7BD66FA7FABA}"/>
              </a:ext>
              <a:ext uri="{C183D7F6-B498-43B3-948B-1728B52AA6E4}">
                <adec:decorative xmlns:adec="http://schemas.microsoft.com/office/drawing/2017/decorative" val="1"/>
              </a:ext>
            </a:extLst>
          </p:cNvPr>
          <p:cNvPicPr>
            <a:picLocks noGrp="1" noChangeAspect="1"/>
          </p:cNvPicPr>
          <p:nvPr>
            <p:ph sz="quarter" idx="4"/>
          </p:nvPr>
        </p:nvPicPr>
        <p:blipFill>
          <a:blip r:embed="rId3"/>
          <a:stretch>
            <a:fillRect/>
          </a:stretch>
        </p:blipFill>
        <p:spPr>
          <a:xfrm>
            <a:off x="6374933" y="3006725"/>
            <a:ext cx="4776134" cy="3182938"/>
          </a:xfrm>
          <a:prstGeom prst="rect">
            <a:avLst/>
          </a:prstGeom>
        </p:spPr>
      </p:pic>
    </p:spTree>
    <p:extLst>
      <p:ext uri="{BB962C8B-B14F-4D97-AF65-F5344CB8AC3E}">
        <p14:creationId xmlns:p14="http://schemas.microsoft.com/office/powerpoint/2010/main" val="2126429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2ad64795-a1fd-46a8-a9e5-043de7dc6d75"/>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1685</TotalTime>
  <Words>3907</Words>
  <Application>Microsoft Office PowerPoint</Application>
  <PresentationFormat>Widescreen</PresentationFormat>
  <Paragraphs>235</Paragraphs>
  <Slides>13</Slides>
  <Notes>11</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13</vt:i4>
      </vt:variant>
    </vt:vector>
  </HeadingPairs>
  <TitlesOfParts>
    <vt:vector size="17" baseType="lpstr">
      <vt:lpstr>Arial</vt:lpstr>
      <vt:lpstr>Calibri</vt:lpstr>
      <vt:lpstr>Times New Roman</vt:lpstr>
      <vt:lpstr>DNS_AalborgKommune</vt:lpstr>
      <vt:lpstr>Del 2 - Selvregulering</vt:lpstr>
      <vt:lpstr> Low arousal metoder</vt:lpstr>
      <vt:lpstr>Tre trins modellen</vt:lpstr>
      <vt:lpstr>Hvorfor spejling og hvad er det?</vt:lpstr>
      <vt:lpstr>Pauser og varieret intensitet hen over dagen</vt:lpstr>
      <vt:lpstr>Pause steder - Rolige stunder i hverdagen </vt:lpstr>
      <vt:lpstr>Pausesteder - Bevægelse i hverdagen for alle børn</vt:lpstr>
      <vt:lpstr>Selvsnak/makkersnak </vt:lpstr>
      <vt:lpstr>Deklarativt sprog</vt:lpstr>
      <vt:lpstr>Skalering </vt:lpstr>
      <vt:lpstr>Skalering </vt:lpstr>
      <vt:lpstr>Drøftelse af pausesteder og varieret intensitetsniveau gennem dagen</vt:lpstr>
      <vt:lpstr>Understøt børnenes selvregulering gennem leg, kontakt og samspil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8</cp:revision>
  <dcterms:created xsi:type="dcterms:W3CDTF">2023-09-14T11:47:57Z</dcterms:created>
  <dcterms:modified xsi:type="dcterms:W3CDTF">2026-01-15T09:11:48Z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30099928</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2023-090808-3 PIXI - selvregulering 30099928_24699204_0.PPTX</vt:lpwstr>
  </property>
  <property fmtid="{D5CDD505-2E9C-101B-9397-08002B2CF9AE}" pid="10" name="FullFileName">
    <vt:lpwstr>\\S199222\eDocUsers\work\aak\n1lpbc\2023-090808-3 PIXI - selvregulering 30099928_24699204_0.PPTX</vt:lpwstr>
  </property>
  <property fmtid="{D5CDD505-2E9C-101B-9397-08002B2CF9AE}" pid="11" name="CloudStatistics_StoryID">
    <vt:lpwstr>f75e69e0-0767-4c02-857b-65a13542273c</vt:lpwstr>
  </property>
</Properties>
</file>