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324" r:id="rId4"/>
    <p:sldId id="310" r:id="rId5"/>
    <p:sldId id="1835" r:id="rId6"/>
    <p:sldId id="1838" r:id="rId7"/>
    <p:sldId id="1829" r:id="rId8"/>
    <p:sldId id="1828" r:id="rId9"/>
    <p:sldId id="1831" r:id="rId10"/>
    <p:sldId id="1830" r:id="rId11"/>
    <p:sldId id="1832" r:id="rId12"/>
    <p:sldId id="1833" r:id="rId13"/>
    <p:sldId id="1855" r:id="rId14"/>
    <p:sldId id="1857" r:id="rId15"/>
    <p:sldId id="1836" r:id="rId16"/>
  </p:sldIdLst>
  <p:sldSz cx="12192000" cy="6858000"/>
  <p:notesSz cx="6858000" cy="9144000"/>
  <p:custDataLst>
    <p:tags r:id="rId18"/>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9FE13-EEA5-401D-B554-F80EDDA5069E}" v="3048" dt="2024-12-04T11:56:46.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930" autoAdjust="0"/>
  </p:normalViewPr>
  <p:slideViewPr>
    <p:cSldViewPr snapToGrid="0">
      <p:cViewPr varScale="1">
        <p:scale>
          <a:sx n="78" d="100"/>
          <a:sy n="78" d="100"/>
        </p:scale>
        <p:origin x="8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4E8D5-FB49-46CA-8253-DFCFF4F53C39}" type="doc">
      <dgm:prSet loTypeId="urn:microsoft.com/office/officeart/2005/8/layout/venn1" loCatId="relationship" qsTypeId="urn:microsoft.com/office/officeart/2005/8/quickstyle/simple1" qsCatId="simple" csTypeId="urn:microsoft.com/office/officeart/2005/8/colors/colorful1" csCatId="colorful" phldr="1"/>
      <dgm:spPr/>
    </dgm:pt>
    <dgm:pt modelId="{B7C530B1-B370-405E-8784-11B66F735428}">
      <dgm:prSet phldrT="[Tekst]"/>
      <dgm:spPr>
        <a:solidFill>
          <a:srgbClr val="6E46A0">
            <a:alpha val="30196"/>
          </a:srgbClr>
        </a:solidFill>
        <a:ln>
          <a:solidFill>
            <a:srgbClr val="7030A0"/>
          </a:solidFill>
          <a:prstDash val="dash"/>
        </a:ln>
      </dgm:spPr>
      <dgm:t>
        <a:bodyPr/>
        <a:lstStyle/>
        <a:p>
          <a:r>
            <a:rPr lang="da-DK" dirty="0"/>
            <a:t>Børns læring</a:t>
          </a:r>
        </a:p>
      </dgm:t>
    </dgm:pt>
    <dgm:pt modelId="{0B5BC5C5-4CD6-47F0-8508-E656D27DFA91}" type="parTrans" cxnId="{0E5F5288-7C2F-4FF9-95AC-55236437E6C9}">
      <dgm:prSet/>
      <dgm:spPr/>
      <dgm:t>
        <a:bodyPr/>
        <a:lstStyle/>
        <a:p>
          <a:endParaRPr lang="da-DK"/>
        </a:p>
      </dgm:t>
    </dgm:pt>
    <dgm:pt modelId="{A0424C2B-E862-42B2-90D7-E9E8EED5C771}" type="sibTrans" cxnId="{0E5F5288-7C2F-4FF9-95AC-55236437E6C9}">
      <dgm:prSet/>
      <dgm:spPr/>
      <dgm:t>
        <a:bodyPr/>
        <a:lstStyle/>
        <a:p>
          <a:endParaRPr lang="da-DK"/>
        </a:p>
      </dgm:t>
    </dgm:pt>
    <dgm:pt modelId="{936B8C19-D4F6-4401-8C10-BF7DDDCC99EF}">
      <dgm:prSet phldrT="[Tekst]"/>
      <dgm:spPr>
        <a:solidFill>
          <a:srgbClr val="5CC3B7">
            <a:alpha val="40000"/>
          </a:srgbClr>
        </a:solidFill>
        <a:ln w="12700">
          <a:solidFill>
            <a:schemeClr val="accent3"/>
          </a:solidFill>
        </a:ln>
      </dgm:spPr>
      <dgm:t>
        <a:bodyPr/>
        <a:lstStyle/>
        <a:p>
          <a:r>
            <a:rPr lang="da-DK" dirty="0"/>
            <a:t>Professionelles læring</a:t>
          </a:r>
        </a:p>
      </dgm:t>
    </dgm:pt>
    <dgm:pt modelId="{5596E7A6-FB0A-40E3-8C98-2BD1D979B70F}" type="parTrans" cxnId="{EBA212EE-A95B-46E8-AC7E-CF06DF174ACB}">
      <dgm:prSet/>
      <dgm:spPr/>
      <dgm:t>
        <a:bodyPr/>
        <a:lstStyle/>
        <a:p>
          <a:endParaRPr lang="da-DK"/>
        </a:p>
      </dgm:t>
    </dgm:pt>
    <dgm:pt modelId="{FB8806DE-4280-4FC1-8C15-BA7F7F8D13ED}" type="sibTrans" cxnId="{EBA212EE-A95B-46E8-AC7E-CF06DF174ACB}">
      <dgm:prSet/>
      <dgm:spPr/>
      <dgm:t>
        <a:bodyPr/>
        <a:lstStyle/>
        <a:p>
          <a:endParaRPr lang="da-DK"/>
        </a:p>
      </dgm:t>
    </dgm:pt>
    <dgm:pt modelId="{CEF647DA-0DBF-49F4-866C-9DC71072617B}">
      <dgm:prSet phldrT="[Tekst]"/>
      <dgm:spPr>
        <a:solidFill>
          <a:srgbClr val="D61C64">
            <a:alpha val="50196"/>
          </a:srgbClr>
        </a:solidFill>
        <a:ln>
          <a:solidFill>
            <a:schemeClr val="accent5"/>
          </a:solidFill>
        </a:ln>
      </dgm:spPr>
      <dgm:t>
        <a:bodyPr/>
        <a:lstStyle/>
        <a:p>
          <a:r>
            <a:rPr lang="da-DK" dirty="0"/>
            <a:t>Organisatorisk læring</a:t>
          </a:r>
        </a:p>
      </dgm:t>
    </dgm:pt>
    <dgm:pt modelId="{C567CA3D-A0B6-4CC2-95FA-8D61FA26223D}" type="parTrans" cxnId="{4F737DB0-47B9-4105-8F49-F50A7D6A7367}">
      <dgm:prSet/>
      <dgm:spPr/>
      <dgm:t>
        <a:bodyPr/>
        <a:lstStyle/>
        <a:p>
          <a:endParaRPr lang="da-DK"/>
        </a:p>
      </dgm:t>
    </dgm:pt>
    <dgm:pt modelId="{536EFC65-B779-4249-A849-65C33143F8BF}" type="sibTrans" cxnId="{4F737DB0-47B9-4105-8F49-F50A7D6A7367}">
      <dgm:prSet/>
      <dgm:spPr/>
      <dgm:t>
        <a:bodyPr/>
        <a:lstStyle/>
        <a:p>
          <a:endParaRPr lang="da-DK"/>
        </a:p>
      </dgm:t>
    </dgm:pt>
    <dgm:pt modelId="{C6C13635-8FB1-459B-85F8-24BA2B4F41C6}" type="pres">
      <dgm:prSet presAssocID="{6714E8D5-FB49-46CA-8253-DFCFF4F53C39}" presName="compositeShape" presStyleCnt="0">
        <dgm:presLayoutVars>
          <dgm:chMax val="7"/>
          <dgm:dir/>
          <dgm:resizeHandles val="exact"/>
        </dgm:presLayoutVars>
      </dgm:prSet>
      <dgm:spPr/>
    </dgm:pt>
    <dgm:pt modelId="{FFC175E3-24B5-444B-B8EE-FED9FEB3A38C}" type="pres">
      <dgm:prSet presAssocID="{B7C530B1-B370-405E-8784-11B66F735428}" presName="circ1" presStyleLbl="vennNode1" presStyleIdx="0" presStyleCnt="3"/>
      <dgm:spPr/>
    </dgm:pt>
    <dgm:pt modelId="{4138974F-0631-4007-ABF6-52EEB2E8F0BA}" type="pres">
      <dgm:prSet presAssocID="{B7C530B1-B370-405E-8784-11B66F735428}" presName="circ1Tx" presStyleLbl="revTx" presStyleIdx="0" presStyleCnt="0">
        <dgm:presLayoutVars>
          <dgm:chMax val="0"/>
          <dgm:chPref val="0"/>
          <dgm:bulletEnabled val="1"/>
        </dgm:presLayoutVars>
      </dgm:prSet>
      <dgm:spPr/>
    </dgm:pt>
    <dgm:pt modelId="{D19FE86E-490F-47E1-94C5-CEE8A57F414F}" type="pres">
      <dgm:prSet presAssocID="{936B8C19-D4F6-4401-8C10-BF7DDDCC99EF}" presName="circ2" presStyleLbl="vennNode1" presStyleIdx="1" presStyleCnt="3"/>
      <dgm:spPr/>
    </dgm:pt>
    <dgm:pt modelId="{77D36CB9-4926-4EEA-BD2A-214F04EC6E55}" type="pres">
      <dgm:prSet presAssocID="{936B8C19-D4F6-4401-8C10-BF7DDDCC99EF}" presName="circ2Tx" presStyleLbl="revTx" presStyleIdx="0" presStyleCnt="0">
        <dgm:presLayoutVars>
          <dgm:chMax val="0"/>
          <dgm:chPref val="0"/>
          <dgm:bulletEnabled val="1"/>
        </dgm:presLayoutVars>
      </dgm:prSet>
      <dgm:spPr/>
    </dgm:pt>
    <dgm:pt modelId="{725370ED-7BD7-4270-BD62-5B3A4A3351AE}" type="pres">
      <dgm:prSet presAssocID="{CEF647DA-0DBF-49F4-866C-9DC71072617B}" presName="circ3" presStyleLbl="vennNode1" presStyleIdx="2" presStyleCnt="3"/>
      <dgm:spPr/>
    </dgm:pt>
    <dgm:pt modelId="{867D9280-C67B-4E5B-BFD2-883A19EFD066}" type="pres">
      <dgm:prSet presAssocID="{CEF647DA-0DBF-49F4-866C-9DC71072617B}" presName="circ3Tx" presStyleLbl="revTx" presStyleIdx="0" presStyleCnt="0">
        <dgm:presLayoutVars>
          <dgm:chMax val="0"/>
          <dgm:chPref val="0"/>
          <dgm:bulletEnabled val="1"/>
        </dgm:presLayoutVars>
      </dgm:prSet>
      <dgm:spPr/>
    </dgm:pt>
  </dgm:ptLst>
  <dgm:cxnLst>
    <dgm:cxn modelId="{957B9113-057C-4051-94E1-0DCBAC52AB19}" type="presOf" srcId="{936B8C19-D4F6-4401-8C10-BF7DDDCC99EF}" destId="{D19FE86E-490F-47E1-94C5-CEE8A57F414F}" srcOrd="0" destOrd="0" presId="urn:microsoft.com/office/officeart/2005/8/layout/venn1"/>
    <dgm:cxn modelId="{66C9D314-9F13-4851-B495-331268045E48}" type="presOf" srcId="{CEF647DA-0DBF-49F4-866C-9DC71072617B}" destId="{867D9280-C67B-4E5B-BFD2-883A19EFD066}" srcOrd="1" destOrd="0" presId="urn:microsoft.com/office/officeart/2005/8/layout/venn1"/>
    <dgm:cxn modelId="{C78C4E1A-18CD-45B9-9BF3-8CFE1CED53D1}" type="presOf" srcId="{6714E8D5-FB49-46CA-8253-DFCFF4F53C39}" destId="{C6C13635-8FB1-459B-85F8-24BA2B4F41C6}" srcOrd="0" destOrd="0" presId="urn:microsoft.com/office/officeart/2005/8/layout/venn1"/>
    <dgm:cxn modelId="{0A71423C-76BE-4F44-B725-12CAD1E4BB1E}" type="presOf" srcId="{B7C530B1-B370-405E-8784-11B66F735428}" destId="{FFC175E3-24B5-444B-B8EE-FED9FEB3A38C}" srcOrd="0" destOrd="0" presId="urn:microsoft.com/office/officeart/2005/8/layout/venn1"/>
    <dgm:cxn modelId="{0E5F5288-7C2F-4FF9-95AC-55236437E6C9}" srcId="{6714E8D5-FB49-46CA-8253-DFCFF4F53C39}" destId="{B7C530B1-B370-405E-8784-11B66F735428}" srcOrd="0" destOrd="0" parTransId="{0B5BC5C5-4CD6-47F0-8508-E656D27DFA91}" sibTransId="{A0424C2B-E862-42B2-90D7-E9E8EED5C771}"/>
    <dgm:cxn modelId="{CBEBBBAE-5B01-45E1-8D3F-EBFE984383DB}" type="presOf" srcId="{936B8C19-D4F6-4401-8C10-BF7DDDCC99EF}" destId="{77D36CB9-4926-4EEA-BD2A-214F04EC6E55}" srcOrd="1" destOrd="0" presId="urn:microsoft.com/office/officeart/2005/8/layout/venn1"/>
    <dgm:cxn modelId="{4F737DB0-47B9-4105-8F49-F50A7D6A7367}" srcId="{6714E8D5-FB49-46CA-8253-DFCFF4F53C39}" destId="{CEF647DA-0DBF-49F4-866C-9DC71072617B}" srcOrd="2" destOrd="0" parTransId="{C567CA3D-A0B6-4CC2-95FA-8D61FA26223D}" sibTransId="{536EFC65-B779-4249-A849-65C33143F8BF}"/>
    <dgm:cxn modelId="{89EA9AB3-89A0-42DA-8A2C-E56140451A14}" type="presOf" srcId="{B7C530B1-B370-405E-8784-11B66F735428}" destId="{4138974F-0631-4007-ABF6-52EEB2E8F0BA}" srcOrd="1" destOrd="0" presId="urn:microsoft.com/office/officeart/2005/8/layout/venn1"/>
    <dgm:cxn modelId="{FEF3A2BF-E7AC-49BF-AFC5-BD898FBCFC41}" type="presOf" srcId="{CEF647DA-0DBF-49F4-866C-9DC71072617B}" destId="{725370ED-7BD7-4270-BD62-5B3A4A3351AE}" srcOrd="0" destOrd="0" presId="urn:microsoft.com/office/officeart/2005/8/layout/venn1"/>
    <dgm:cxn modelId="{EBA212EE-A95B-46E8-AC7E-CF06DF174ACB}" srcId="{6714E8D5-FB49-46CA-8253-DFCFF4F53C39}" destId="{936B8C19-D4F6-4401-8C10-BF7DDDCC99EF}" srcOrd="1" destOrd="0" parTransId="{5596E7A6-FB0A-40E3-8C98-2BD1D979B70F}" sibTransId="{FB8806DE-4280-4FC1-8C15-BA7F7F8D13ED}"/>
    <dgm:cxn modelId="{AF83D446-0D0C-44AA-BDB9-A2C6CF8947DA}" type="presParOf" srcId="{C6C13635-8FB1-459B-85F8-24BA2B4F41C6}" destId="{FFC175E3-24B5-444B-B8EE-FED9FEB3A38C}" srcOrd="0" destOrd="0" presId="urn:microsoft.com/office/officeart/2005/8/layout/venn1"/>
    <dgm:cxn modelId="{70D59790-BD89-4002-89B9-F24C8DA7553D}" type="presParOf" srcId="{C6C13635-8FB1-459B-85F8-24BA2B4F41C6}" destId="{4138974F-0631-4007-ABF6-52EEB2E8F0BA}" srcOrd="1" destOrd="0" presId="urn:microsoft.com/office/officeart/2005/8/layout/venn1"/>
    <dgm:cxn modelId="{686B23B4-DD7D-4E42-AD4A-63B21272EF7C}" type="presParOf" srcId="{C6C13635-8FB1-459B-85F8-24BA2B4F41C6}" destId="{D19FE86E-490F-47E1-94C5-CEE8A57F414F}" srcOrd="2" destOrd="0" presId="urn:microsoft.com/office/officeart/2005/8/layout/venn1"/>
    <dgm:cxn modelId="{816ACD1D-1454-4F5F-8795-BBE2D654DE53}" type="presParOf" srcId="{C6C13635-8FB1-459B-85F8-24BA2B4F41C6}" destId="{77D36CB9-4926-4EEA-BD2A-214F04EC6E55}" srcOrd="3" destOrd="0" presId="urn:microsoft.com/office/officeart/2005/8/layout/venn1"/>
    <dgm:cxn modelId="{6D23F1F0-E25B-4F54-ABBF-4500A48109AD}" type="presParOf" srcId="{C6C13635-8FB1-459B-85F8-24BA2B4F41C6}" destId="{725370ED-7BD7-4270-BD62-5B3A4A3351AE}" srcOrd="4" destOrd="0" presId="urn:microsoft.com/office/officeart/2005/8/layout/venn1"/>
    <dgm:cxn modelId="{6A1A5D92-1615-445A-9AA2-511E7B634CB6}" type="presParOf" srcId="{C6C13635-8FB1-459B-85F8-24BA2B4F41C6}" destId="{867D9280-C67B-4E5B-BFD2-883A19EFD0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175E3-24B5-444B-B8EE-FED9FEB3A38C}">
      <dsp:nvSpPr>
        <dsp:cNvPr id="0" name=""/>
        <dsp:cNvSpPr/>
      </dsp:nvSpPr>
      <dsp:spPr>
        <a:xfrm>
          <a:off x="1440339" y="40560"/>
          <a:ext cx="1946910" cy="1946910"/>
        </a:xfrm>
        <a:prstGeom prst="ellipse">
          <a:avLst/>
        </a:prstGeom>
        <a:solidFill>
          <a:srgbClr val="6E46A0">
            <a:alpha val="30196"/>
          </a:srgbClr>
        </a:solidFill>
        <a:ln w="12700" cap="flat" cmpd="sng" algn="ctr">
          <a:solidFill>
            <a:srgbClr val="7030A0"/>
          </a:solidFill>
          <a:prstDash val="dash"/>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a-DK" sz="1300" kern="1200" dirty="0"/>
            <a:t>Børns læring</a:t>
          </a:r>
        </a:p>
      </dsp:txBody>
      <dsp:txXfrm>
        <a:off x="1699927" y="381269"/>
        <a:ext cx="1427734" cy="876109"/>
      </dsp:txXfrm>
    </dsp:sp>
    <dsp:sp modelId="{D19FE86E-490F-47E1-94C5-CEE8A57F414F}">
      <dsp:nvSpPr>
        <dsp:cNvPr id="0" name=""/>
        <dsp:cNvSpPr/>
      </dsp:nvSpPr>
      <dsp:spPr>
        <a:xfrm>
          <a:off x="2142849" y="1257379"/>
          <a:ext cx="1946910" cy="1946910"/>
        </a:xfrm>
        <a:prstGeom prst="ellipse">
          <a:avLst/>
        </a:prstGeom>
        <a:solidFill>
          <a:srgbClr val="5CC3B7">
            <a:alpha val="40000"/>
          </a:srgb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a-DK" sz="1300" kern="1200" dirty="0"/>
            <a:t>Professionelles læring</a:t>
          </a:r>
        </a:p>
      </dsp:txBody>
      <dsp:txXfrm>
        <a:off x="2738279" y="1760331"/>
        <a:ext cx="1168146" cy="1070800"/>
      </dsp:txXfrm>
    </dsp:sp>
    <dsp:sp modelId="{725370ED-7BD7-4270-BD62-5B3A4A3351AE}">
      <dsp:nvSpPr>
        <dsp:cNvPr id="0" name=""/>
        <dsp:cNvSpPr/>
      </dsp:nvSpPr>
      <dsp:spPr>
        <a:xfrm>
          <a:off x="737828" y="1257379"/>
          <a:ext cx="1946910" cy="1946910"/>
        </a:xfrm>
        <a:prstGeom prst="ellipse">
          <a:avLst/>
        </a:prstGeom>
        <a:solidFill>
          <a:srgbClr val="D61C64">
            <a:alpha val="50196"/>
          </a:srgb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a-DK" sz="1300" kern="1200" dirty="0"/>
            <a:t>Organisatorisk læring</a:t>
          </a:r>
        </a:p>
      </dsp:txBody>
      <dsp:txXfrm>
        <a:off x="921163" y="1760331"/>
        <a:ext cx="1168146" cy="10708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559ED-6AF5-4EE5-B43B-F1083B18AD3D}" type="datetimeFigureOut">
              <a:rPr lang="da-DK" smtClean="0"/>
              <a:t>15-01-2026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E6B48-9548-425A-8727-88EB3BDC54B1}" type="slidenum">
              <a:rPr lang="da-DK" smtClean="0"/>
              <a:t>‹nr.›</a:t>
            </a:fld>
            <a:endParaRPr lang="da-DK"/>
          </a:p>
        </p:txBody>
      </p:sp>
    </p:spTree>
    <p:extLst>
      <p:ext uri="{BB962C8B-B14F-4D97-AF65-F5344CB8AC3E}">
        <p14:creationId xmlns:p14="http://schemas.microsoft.com/office/powerpoint/2010/main" val="70646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denne Pixi udgave af Nest i dagtilbud. I denne udgave har vi fokus på samarbejde i Nest og særligt samarbejdsmodellerne, med afsæt i CO-</a:t>
            </a:r>
            <a:r>
              <a:rPr lang="da-DK" dirty="0" err="1"/>
              <a:t>teaching</a:t>
            </a:r>
            <a:r>
              <a:rPr lang="da-DK" dirty="0"/>
              <a:t>.</a:t>
            </a:r>
          </a:p>
        </p:txBody>
      </p:sp>
      <p:sp>
        <p:nvSpPr>
          <p:cNvPr id="4" name="Pladsholder til slidenummer 3"/>
          <p:cNvSpPr>
            <a:spLocks noGrp="1"/>
          </p:cNvSpPr>
          <p:nvPr>
            <p:ph type="sldNum" sz="quarter" idx="5"/>
          </p:nvPr>
        </p:nvSpPr>
        <p:spPr/>
        <p:txBody>
          <a:bodyPr/>
          <a:lstStyle/>
          <a:p>
            <a:fld id="{2CAE6B48-9548-425A-8727-88EB3BDC54B1}" type="slidenum">
              <a:rPr lang="da-DK" smtClean="0"/>
              <a:t>1</a:t>
            </a:fld>
            <a:endParaRPr lang="da-DK"/>
          </a:p>
        </p:txBody>
      </p:sp>
    </p:spTree>
    <p:extLst>
      <p:ext uri="{BB962C8B-B14F-4D97-AF65-F5344CB8AC3E}">
        <p14:creationId xmlns:p14="http://schemas.microsoft.com/office/powerpoint/2010/main" val="371765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tre sidste samarbejdsmodeller har det tilfældes at børnegruppen, bliver delt om i mindre grupper, som de voksne fordeler sig i mellem. Når de mindre grupper dannes og de voksne beslutter hvem der er sammen med hvem, er det med afsæt i at sikre bedst mulig deltages for alle børn. Der er således både overvejelser om børnenes forudsætninger, behov og relationer, aktiviteten indhold, samt det pædagogiske personales kompetencer og relationer til børnene.</a:t>
            </a:r>
          </a:p>
          <a:p>
            <a:endParaRPr lang="da-DK" dirty="0"/>
          </a:p>
          <a:p>
            <a:r>
              <a:rPr lang="da-DK" dirty="0"/>
              <a:t>Erfaringer fra praksis understøtter at brugen af disse samarbejdsmodeller i </a:t>
            </a:r>
            <a:r>
              <a:rPr lang="da-DK" dirty="0" err="1"/>
              <a:t>højgrad</a:t>
            </a:r>
            <a:r>
              <a:rPr lang="da-DK" dirty="0"/>
              <a:t> er med til at sikre aktiv deltagelse ved alle børn i gruppen. Mindre grupper giver mulighed for at understøtte differentiering af aktivitets indhold </a:t>
            </a:r>
            <a:r>
              <a:rPr lang="da-DK" dirty="0" err="1"/>
              <a:t>udfra</a:t>
            </a:r>
            <a:r>
              <a:rPr lang="da-DK" dirty="0"/>
              <a:t> børnegruppen behov, ligesom det sikre mulighed for nærvær mellem de voksne og børn. </a:t>
            </a:r>
          </a:p>
          <a:p>
            <a:endParaRPr lang="da-DK" dirty="0"/>
          </a:p>
          <a:p>
            <a:r>
              <a:rPr lang="da-DK" dirty="0"/>
              <a:t>Ved samarbejdsmodellen stationsaktiviteter er aktiviteten delt op i mindre aktiviteter, som børnegruppen er for delt ud på. De dele af aktiviteten som kræver en hjælp fra en voksne fordeler de professionelle mellem sig. Børnene roter nu mellem delaktiviteterne, mens de voksne er stationære. I en børnehave havde man i december måned besluttet at børnene kunne lave julegaver (lysestager af selvhærdende ler). Der blev lavet flere stationer en med ler for at lave lysestager, en med perler hvor man kunne dekorere sin stage og en hvor man kunne dekoreret et lys. Man valgte her at kombinere samarbejdsmodellen med modellen en hovedansvarlig en assistere. Der var således en fast voksen ved hver station med julegave aktivitet, en station med en lege aktivitet (uden en voksen), samt en voksen som assistere ved at hente materialer, hjælpe børn videre, på toilet osv. </a:t>
            </a:r>
          </a:p>
          <a:p>
            <a:endParaRPr lang="da-DK" dirty="0"/>
          </a:p>
          <a:p>
            <a:r>
              <a:rPr lang="da-DK" dirty="0"/>
              <a:t>Stations aktiviteter kan varieres i brug, så det er flere små separate aktiviteter, stadig med stationære voksne. Dette ses for eksempel i en vuggestue i morgenstunden. De er to pædagoger på stuen, en sidder ved en station på gulvet, hvor der denne dag er fundet biler og tog frem. Ved en station ved et bord sidder en anden pædagog og laver puslespil. Denne pædagog kan rejse sig fra aktiviteten og tager i mod de børn og forældre, som kommer. Hun </a:t>
            </a:r>
            <a:r>
              <a:rPr lang="da-DK" dirty="0" err="1"/>
              <a:t>hjlper</a:t>
            </a:r>
            <a:r>
              <a:rPr lang="da-DK" dirty="0"/>
              <a:t> de ny ankomne ind på stuen og hen til leg. Da den tredje pædagog møder ind åbner hun en station i det tilstødende rum og er indrettet med et legekøkken. Børnene har mulighed for at roterer mellem stationerne. </a:t>
            </a:r>
          </a:p>
        </p:txBody>
      </p:sp>
      <p:sp>
        <p:nvSpPr>
          <p:cNvPr id="4" name="Pladsholder til slidenummer 3"/>
          <p:cNvSpPr>
            <a:spLocks noGrp="1"/>
          </p:cNvSpPr>
          <p:nvPr>
            <p:ph type="sldNum" sz="quarter" idx="5"/>
          </p:nvPr>
        </p:nvSpPr>
        <p:spPr/>
        <p:txBody>
          <a:bodyPr/>
          <a:lstStyle/>
          <a:p>
            <a:fld id="{2CAE6B48-9548-425A-8727-88EB3BDC54B1}" type="slidenum">
              <a:rPr lang="da-DK" smtClean="0"/>
              <a:t>10</a:t>
            </a:fld>
            <a:endParaRPr lang="da-DK"/>
          </a:p>
        </p:txBody>
      </p:sp>
    </p:spTree>
    <p:extLst>
      <p:ext uri="{BB962C8B-B14F-4D97-AF65-F5344CB8AC3E}">
        <p14:creationId xmlns:p14="http://schemas.microsoft.com/office/powerpoint/2010/main" val="3394143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Parallel aktiviteter bruges når der er behov for kunne differentiere aktiviteten i forhold til børnegruppens behov. Der er således det samme fokus/tema for aktiviteten i de grupper der laves. Så når børnegruppen igen samles er der et fælles tredje, en fælles reference ramme. Børnene deles ind i forhold til deres behov, deres mulighed for deltagelse og deres kompetencer. De voksne er bevidste om hvilke kompetencer skal bringes i spil for bedst muligt at sikre børnenes deltagelse og hvordan de understøtte hinanden med dette. </a:t>
            </a:r>
          </a:p>
          <a:p>
            <a:endParaRPr lang="da-DK" dirty="0"/>
          </a:p>
          <a:p>
            <a:r>
              <a:rPr lang="da-DK" dirty="0"/>
              <a:t>En ældste gruppe i børnehaven har en aktivitet med dialogisk læsning som omdrejningspunkt. Det pædagogiske personale har valgt at dele gruppe i to, da børnegruppe har forskelligt grundlag at lytte og være med i dialog om bogen. Det er i begge grupper den samme mosterbog som læses. Den læses i tempo som er tilpasset grupperne. Undervejs i forløbet hvor bogen læses og genbesøges, leges der også monsterlege på initiativ af børnene, den ene børnegrupper skaber og leger forskellige monstre, mens den anden gruppe er blevet optaget af at bygge monsterfælder. Børnenes lege forsætter uden for de voksen initieret aktiviteter og det fælles afsæt i monsterbogen understøtter at gruppernes lege smelter sammen. Mostre bliver fanget i monstre fælderne og slipper fri igen.</a:t>
            </a:r>
          </a:p>
        </p:txBody>
      </p:sp>
      <p:sp>
        <p:nvSpPr>
          <p:cNvPr id="4" name="Pladsholder til slidenummer 3"/>
          <p:cNvSpPr>
            <a:spLocks noGrp="1"/>
          </p:cNvSpPr>
          <p:nvPr>
            <p:ph type="sldNum" sz="quarter" idx="5"/>
          </p:nvPr>
        </p:nvSpPr>
        <p:spPr/>
        <p:txBody>
          <a:bodyPr/>
          <a:lstStyle/>
          <a:p>
            <a:fld id="{2CAE6B48-9548-425A-8727-88EB3BDC54B1}" type="slidenum">
              <a:rPr lang="da-DK" smtClean="0"/>
              <a:t>11</a:t>
            </a:fld>
            <a:endParaRPr lang="da-DK"/>
          </a:p>
        </p:txBody>
      </p:sp>
    </p:spTree>
    <p:extLst>
      <p:ext uri="{BB962C8B-B14F-4D97-AF65-F5344CB8AC3E}">
        <p14:creationId xmlns:p14="http://schemas.microsoft.com/office/powerpoint/2010/main" val="140846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alternative aktiviteter er man opmærksom der i børnegruppe er en eller flere som har brug for en særlig øvebanen. Med afsæt i at det et barn har brug for, kan alle børn have gavn af, sammensætter det pædagogiske personale nu gruppen i to mindre gruppe. Den ene gruppe med de børn som vil profitere at den særlige øvebane, den anden gruppe med en aktivitet som er relevant for denne. </a:t>
            </a:r>
          </a:p>
          <a:p>
            <a:endParaRPr lang="da-DK" dirty="0"/>
          </a:p>
          <a:p>
            <a:r>
              <a:rPr lang="da-DK" dirty="0"/>
              <a:t>Som ved de foregående samarbejdsmodeller er det pædagogiske personale bevidste om hvilke kompetencer de skal bringe i spil. </a:t>
            </a:r>
          </a:p>
          <a:p>
            <a:endParaRPr lang="da-DK" dirty="0"/>
          </a:p>
          <a:p>
            <a:r>
              <a:rPr lang="da-DK" dirty="0"/>
              <a:t>En børnehave har på baggrund af sprogvurderinger fået en opmærksomhed på at der blandt de yngste børne have børn er behov for en målrettet sprogindsats. Det pædagogiske personale laver en mindre sproggruppe som arbejde målrette med at styrke børnegruppes sprogudvikling. Der planlægges bevægelses aktivitet på legepladsen for den anden børnegruppe, hvor den voksne kan aktivere en større gruppe, med afsæt i deres interesse for boldspil. </a:t>
            </a:r>
          </a:p>
        </p:txBody>
      </p:sp>
      <p:sp>
        <p:nvSpPr>
          <p:cNvPr id="4" name="Pladsholder til slidenummer 3"/>
          <p:cNvSpPr>
            <a:spLocks noGrp="1"/>
          </p:cNvSpPr>
          <p:nvPr>
            <p:ph type="sldNum" sz="quarter" idx="5"/>
          </p:nvPr>
        </p:nvSpPr>
        <p:spPr/>
        <p:txBody>
          <a:bodyPr/>
          <a:lstStyle/>
          <a:p>
            <a:fld id="{2CAE6B48-9548-425A-8727-88EB3BDC54B1}" type="slidenum">
              <a:rPr lang="da-DK" smtClean="0"/>
              <a:t>12</a:t>
            </a:fld>
            <a:endParaRPr lang="da-DK"/>
          </a:p>
        </p:txBody>
      </p:sp>
    </p:spTree>
    <p:extLst>
      <p:ext uri="{BB962C8B-B14F-4D97-AF65-F5344CB8AC3E}">
        <p14:creationId xmlns:p14="http://schemas.microsoft.com/office/powerpoint/2010/main" val="175223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nævnt indledningsvis er det et centralt element at samarbejdsmodellerne bruges ud fra overvejelser om hvordan de understøtter børnene deltagelse muligheder. Men de giver også det pædagogiske personale mulighed for sammen at udvikle kompetencer og praksis, gennem fælles refleksion. </a:t>
            </a:r>
          </a:p>
          <a:p>
            <a:endParaRPr lang="da-DK" dirty="0"/>
          </a:p>
          <a:p>
            <a:r>
              <a:rPr lang="da-DK" dirty="0"/>
              <a:t>Når det er beslutte hvilken samarbejdsmodel man vil benytte i aktiviteten, skal det pædagogiske personale tale ind i hvilke kompetencer der skal bringes i spil for understøtte børnenes deltagelse. I Nest tager vi afsæt i dette skema for at tydeliggøre dels ansvarsområde, dels rollefordeling og helt centralt kompetencer. Dette genbesøges når man evaluere </a:t>
            </a:r>
            <a:r>
              <a:rPr lang="da-DK" dirty="0" err="1"/>
              <a:t>aktivteten</a:t>
            </a:r>
            <a:r>
              <a:rPr lang="da-DK" dirty="0"/>
              <a:t> eller rutinesituationen hvor man har benyttet samarbejdsmodellen.  </a:t>
            </a:r>
          </a:p>
        </p:txBody>
      </p:sp>
      <p:sp>
        <p:nvSpPr>
          <p:cNvPr id="4" name="Pladsholder til slidenummer 3"/>
          <p:cNvSpPr>
            <a:spLocks noGrp="1"/>
          </p:cNvSpPr>
          <p:nvPr>
            <p:ph type="sldNum" sz="quarter" idx="5"/>
          </p:nvPr>
        </p:nvSpPr>
        <p:spPr/>
        <p:txBody>
          <a:bodyPr/>
          <a:lstStyle/>
          <a:p>
            <a:fld id="{2CAE6B48-9548-425A-8727-88EB3BDC54B1}" type="slidenum">
              <a:rPr lang="da-DK" smtClean="0"/>
              <a:t>13</a:t>
            </a:fld>
            <a:endParaRPr lang="da-DK"/>
          </a:p>
        </p:txBody>
      </p:sp>
    </p:spTree>
    <p:extLst>
      <p:ext uri="{BB962C8B-B14F-4D97-AF65-F5344CB8AC3E}">
        <p14:creationId xmlns:p14="http://schemas.microsoft.com/office/powerpoint/2010/main" val="804037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skal fastholde en stærk VI-kultur og bruge samarbejdsmodellerne aktivt til at kvalificere praksis, er det centralt at der er en bevidsthed, hvordan man samarbejde i praksis. Samarbejdsmodeller kan give jer som pædagogisk personale et sprog til at beskrive jeres praksis, og vurdere om det er vane eller pædagogiske funderet man samarbejder som man gør. </a:t>
            </a:r>
          </a:p>
          <a:p>
            <a:endParaRPr lang="da-DK" dirty="0"/>
          </a:p>
          <a:p>
            <a:r>
              <a:rPr lang="da-DK" dirty="0"/>
              <a:t>Det er ligeledes aktuelt at man beslutter hvilke at de voksen initierede aktiviteter man bruger samarbejdsmodellerne. Det er ikke alle aktiviteter gennem dagen med bruger samarbejdsmodellerne, så man sidder sammen i både planlægning, gennemførelsen og evalueringen. At have modellerne synligt fremme når man drøfter aktiviteten understøtter ligeledes at man bevidst forholder sig reflekterende til samarbejdet.  </a:t>
            </a:r>
          </a:p>
        </p:txBody>
      </p:sp>
      <p:sp>
        <p:nvSpPr>
          <p:cNvPr id="4" name="Pladsholder til slidenummer 3"/>
          <p:cNvSpPr>
            <a:spLocks noGrp="1"/>
          </p:cNvSpPr>
          <p:nvPr>
            <p:ph type="sldNum" sz="quarter" idx="5"/>
          </p:nvPr>
        </p:nvSpPr>
        <p:spPr/>
        <p:txBody>
          <a:bodyPr/>
          <a:lstStyle/>
          <a:p>
            <a:fld id="{2CAE6B48-9548-425A-8727-88EB3BDC54B1}" type="slidenum">
              <a:rPr lang="da-DK" smtClean="0"/>
              <a:t>14</a:t>
            </a:fld>
            <a:endParaRPr lang="da-DK"/>
          </a:p>
        </p:txBody>
      </p:sp>
    </p:spTree>
    <p:extLst>
      <p:ext uri="{BB962C8B-B14F-4D97-AF65-F5344CB8AC3E}">
        <p14:creationId xmlns:p14="http://schemas.microsoft.com/office/powerpoint/2010/main" val="197267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vil analysere egen praksis kan man tage afsæt i følgende spørgsmål. Man kan på Vores </a:t>
            </a:r>
            <a:r>
              <a:rPr lang="da-DK" dirty="0" err="1"/>
              <a:t>Intra</a:t>
            </a:r>
            <a:r>
              <a:rPr lang="da-DK" dirty="0"/>
              <a:t> finde modeller og </a:t>
            </a:r>
            <a:r>
              <a:rPr lang="da-DK"/>
              <a:t>skemaer omkring samarbejdsmodellerne</a:t>
            </a:r>
            <a:r>
              <a:rPr lang="da-DK" dirty="0"/>
              <a:t>. </a:t>
            </a:r>
          </a:p>
        </p:txBody>
      </p:sp>
      <p:sp>
        <p:nvSpPr>
          <p:cNvPr id="4" name="Pladsholder til slidenummer 3"/>
          <p:cNvSpPr>
            <a:spLocks noGrp="1"/>
          </p:cNvSpPr>
          <p:nvPr>
            <p:ph type="sldNum" sz="quarter" idx="5"/>
          </p:nvPr>
        </p:nvSpPr>
        <p:spPr/>
        <p:txBody>
          <a:bodyPr/>
          <a:lstStyle/>
          <a:p>
            <a:fld id="{2CAE6B48-9548-425A-8727-88EB3BDC54B1}" type="slidenum">
              <a:rPr lang="da-DK" smtClean="0"/>
              <a:t>15</a:t>
            </a:fld>
            <a:endParaRPr lang="da-DK"/>
          </a:p>
        </p:txBody>
      </p:sp>
    </p:spTree>
    <p:extLst>
      <p:ext uri="{BB962C8B-B14F-4D97-AF65-F5344CB8AC3E}">
        <p14:creationId xmlns:p14="http://schemas.microsoft.com/office/powerpoint/2010/main" val="302548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Først vil vi  lave en præsentation af hvordan man i Nest forstår samarbejde og betydningen heraf. Hvilken betydning har samarbejdet for en stærk kultur i institutionen. </a:t>
            </a:r>
          </a:p>
          <a:p>
            <a:r>
              <a:rPr lang="da-DK" dirty="0"/>
              <a:t>Så vil vi præsentere samarbejdsmodellerne, som tager afsæt i CO-</a:t>
            </a:r>
            <a:r>
              <a:rPr lang="da-DK" dirty="0" err="1"/>
              <a:t>teaching</a:t>
            </a:r>
            <a:r>
              <a:rPr lang="da-DK" dirty="0"/>
              <a:t>. I forlængelse heraf kommer vi med nogle perspektiver på hvordan man bringer samarbejdsmodellerne i spil i praksis og deres betydning for børnenes deltagelsesmuligheder. </a:t>
            </a:r>
          </a:p>
          <a:p>
            <a:endParaRPr lang="da-DK" dirty="0"/>
          </a:p>
          <a:p>
            <a:r>
              <a:rPr lang="da-DK" dirty="0"/>
              <a:t>Til slut vil der komme perspektiver på hvordan man kan arbejde med at fastholde arbejdets med samarbejdsmodellerne i praksis</a:t>
            </a:r>
          </a:p>
        </p:txBody>
      </p:sp>
      <p:sp>
        <p:nvSpPr>
          <p:cNvPr id="4" name="Pladsholder til slidenummer 3"/>
          <p:cNvSpPr>
            <a:spLocks noGrp="1"/>
          </p:cNvSpPr>
          <p:nvPr>
            <p:ph type="sldNum" sz="quarter" idx="5"/>
          </p:nvPr>
        </p:nvSpPr>
        <p:spPr/>
        <p:txBody>
          <a:bodyPr/>
          <a:lstStyle/>
          <a:p>
            <a:fld id="{470475A0-ABEE-4FA0-B4D1-ABAA33FAD49B}" type="slidenum">
              <a:rPr lang="da-DK" smtClean="0"/>
              <a:t>2</a:t>
            </a:fld>
            <a:endParaRPr lang="da-DK"/>
          </a:p>
        </p:txBody>
      </p:sp>
    </p:spTree>
    <p:extLst>
      <p:ext uri="{BB962C8B-B14F-4D97-AF65-F5344CB8AC3E}">
        <p14:creationId xmlns:p14="http://schemas.microsoft.com/office/powerpoint/2010/main" val="30086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Trine Basse-fisker fremhæver, at hvis vi skal lykkes med at etablere en inkluderende praksis, skal der være et fokus på hvordan fællesskabet justere sig til at kunne give deltagelse for alle børn. Derfor er det centralt at de professionelle, som har ansvaret samarbejder om og i fællesskabet. Der skal være en fælles forståelse af hvori opgaven består og at det er fælles ansvar at løse den. Trine Basse-Fisker taler her om begrebet samhandlen. Der er fælles planlægning og brug af fagligheder, og der er fælles evaluering af praksis. Der er fælles handling i praksis – man gør ikke det samme, men understøtter hinandens handlinger, mod et fællesmål.</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B7BB8-42F6-4EE7-8E52-F91490974D5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20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0D8E11B4-3192-46E6-AEB5-F6E771885FD3}"/>
              </a:ext>
            </a:extLst>
          </p:cNvPr>
          <p:cNvSpPr>
            <a:spLocks noGrp="1"/>
          </p:cNvSpPr>
          <p:nvPr>
            <p:ph type="body" idx="1"/>
          </p:nvPr>
        </p:nvSpPr>
        <p:spPr/>
        <p:txBody>
          <a:bodyPr/>
          <a:lstStyle/>
          <a:p>
            <a:endParaRPr lang="da-DK" dirty="0"/>
          </a:p>
          <a:p>
            <a:r>
              <a:rPr lang="da-DK" dirty="0"/>
              <a:t>I Nest Brugers </a:t>
            </a:r>
            <a:r>
              <a:rPr lang="da-DK" dirty="0" err="1"/>
              <a:t>co-teaching</a:t>
            </a:r>
            <a:r>
              <a:rPr lang="da-DK" dirty="0"/>
              <a:t> som pædagogisk tilgang til at sikre alle børns deltagelse muligheder og til at styrke samarbejde herom. </a:t>
            </a:r>
          </a:p>
          <a:p>
            <a:endParaRPr lang="da-DK" dirty="0"/>
          </a:p>
          <a:p>
            <a:r>
              <a:rPr lang="da-DK" dirty="0"/>
              <a:t>Co-</a:t>
            </a:r>
            <a:r>
              <a:rPr lang="da-DK" dirty="0" err="1"/>
              <a:t>teaching</a:t>
            </a:r>
            <a:r>
              <a:rPr lang="da-DK" dirty="0"/>
              <a:t> er udviklet af </a:t>
            </a:r>
            <a:r>
              <a:rPr lang="da-DK" dirty="0" err="1"/>
              <a:t>Marylin</a:t>
            </a:r>
            <a:r>
              <a:rPr lang="da-DK" dirty="0"/>
              <a:t> Friend for at styrke kvaliteten af læringsmiljøet  skole sammenhæng. Det er udviklet på baggrund af erfaringer og viden fra forskning omkring læring og læringsudbytte i både almen og specialundervisning. Med et udgangspunkt om at når børn er aktiveret i læreprocesser bliver kvaliteten højnet, samt at læringsmiljøet i højre grad sigter mod at være inkluderende. </a:t>
            </a:r>
          </a:p>
          <a:p>
            <a:r>
              <a:rPr lang="da-DK" dirty="0"/>
              <a:t>Evaluering af skoler som arbejder med </a:t>
            </a:r>
            <a:r>
              <a:rPr lang="da-DK" dirty="0" err="1"/>
              <a:t>co-teaching</a:t>
            </a:r>
            <a:r>
              <a:rPr lang="da-DK" dirty="0"/>
              <a:t> peger på at der i højere grad bliver </a:t>
            </a:r>
            <a:r>
              <a:rPr lang="da-DK" dirty="0" err="1"/>
              <a:t>ligeværedige</a:t>
            </a:r>
            <a:r>
              <a:rPr lang="da-DK" dirty="0"/>
              <a:t> samarbejder, der er positive effekter på elevernes både faglige og sociale udbytte. (Højholt,2020)</a:t>
            </a:r>
          </a:p>
          <a:p>
            <a:endParaRPr lang="da-DK" dirty="0"/>
          </a:p>
          <a:p>
            <a:r>
              <a:rPr lang="da-DK" dirty="0"/>
              <a:t>I en dagtilbudspraksis er der større tradition for at samarbejde om og i praksis, med et fokus på børnenes læring og udvikling. Det giver derfor mening at tale om Co-</a:t>
            </a:r>
            <a:r>
              <a:rPr lang="da-DK" dirty="0" err="1"/>
              <a:t>teaching</a:t>
            </a:r>
            <a:r>
              <a:rPr lang="da-DK" dirty="0"/>
              <a:t> som </a:t>
            </a:r>
            <a:r>
              <a:rPr lang="da-DK" dirty="0" err="1"/>
              <a:t>sampraksis</a:t>
            </a:r>
            <a:r>
              <a:rPr lang="da-DK" dirty="0"/>
              <a:t> eller samarbejdsmodeller. For det er i CO, altså samarbejdet at det store </a:t>
            </a:r>
            <a:r>
              <a:rPr lang="da-DK" dirty="0" err="1"/>
              <a:t>potientiale</a:t>
            </a:r>
            <a:r>
              <a:rPr lang="da-DK" dirty="0"/>
              <a:t> ligger. </a:t>
            </a:r>
          </a:p>
          <a:p>
            <a:r>
              <a:rPr lang="da-DK" dirty="0"/>
              <a:t>Som Micki </a:t>
            </a:r>
            <a:r>
              <a:rPr lang="da-DK" dirty="0" err="1"/>
              <a:t>Sunenesen</a:t>
            </a:r>
            <a:r>
              <a:rPr lang="da-DK" dirty="0"/>
              <a:t> også fremhæver.</a:t>
            </a:r>
          </a:p>
          <a:p>
            <a:endParaRPr lang="da-DK" dirty="0"/>
          </a:p>
          <a:p>
            <a:r>
              <a:rPr lang="da-DK" dirty="0"/>
              <a:t>Co-</a:t>
            </a:r>
            <a:r>
              <a:rPr lang="da-DK" dirty="0" err="1"/>
              <a:t>teaching</a:t>
            </a:r>
            <a:r>
              <a:rPr lang="da-DK" dirty="0"/>
              <a:t> sigter mod: </a:t>
            </a:r>
          </a:p>
          <a:p>
            <a:r>
              <a:rPr lang="da-DK" dirty="0"/>
              <a:t>Alle har et ansvar for etablering af det gode læringsmiljø, og bringe deres viden om børnegruppen i spil.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Dette Kræver bevidsthed om egne og kollegaers kompetencer. Det er en tilgang som understøtter men også kræver, at der er et samarbejde præget af psykologisk tryghed. Der skal være mod til at snakke om hvad man har af kompetence og herved også hvor man har brug for at trække på sin kollegas kompetencer. Det er nødvendigt at man kan tale om både det som lykkes og der hvor man begik en fejl. </a:t>
            </a:r>
          </a:p>
          <a:p>
            <a:endParaRPr lang="da-DK" dirty="0"/>
          </a:p>
          <a:p>
            <a:r>
              <a:rPr lang="da-DK" dirty="0"/>
              <a:t>Så sigter det mod at skabe tryghed og forudsigelighed i læringsmiljøerne, som forudsætning for trivsel, læring, udvikling og dannelse.</a:t>
            </a:r>
          </a:p>
          <a:p>
            <a:endParaRPr lang="da-DK" dirty="0"/>
          </a:p>
          <a:p>
            <a:r>
              <a:rPr lang="da-DK" dirty="0"/>
              <a:t>Co-</a:t>
            </a:r>
            <a:r>
              <a:rPr lang="da-DK" dirty="0" err="1"/>
              <a:t>teaching</a:t>
            </a:r>
            <a:r>
              <a:rPr lang="da-DK" dirty="0"/>
              <a:t> Understøtter en reflekterende kultur som tager fælles afsæt, det bliver selvfølgeligt at reflektere sammen om Hvorfor gør vi som vi gør.</a:t>
            </a:r>
          </a:p>
          <a:p>
            <a:endParaRPr lang="da-DK" dirty="0"/>
          </a:p>
          <a:p>
            <a:r>
              <a:rPr lang="da-DK" dirty="0"/>
              <a:t>CO-</a:t>
            </a:r>
            <a:r>
              <a:rPr lang="da-DK" dirty="0" err="1"/>
              <a:t>teaching</a:t>
            </a:r>
            <a:r>
              <a:rPr lang="da-DK" dirty="0"/>
              <a:t> understøtter sammenhængen mellem det at skabe tydelige rammer for børn og voksne og muligheden for at deltage i fællesskabet</a:t>
            </a:r>
          </a:p>
          <a:p>
            <a:endParaRPr lang="da-DK" dirty="0"/>
          </a:p>
          <a:p>
            <a:endParaRPr lang="da-DK" dirty="0"/>
          </a:p>
          <a:p>
            <a:r>
              <a:rPr lang="da-DK" dirty="0"/>
              <a:t>Karin lykke peger på det styrker professionalismen både for den enkelte pædagog og den samlede personale gruppe. Det i gang sætter refleksioner, det forpligter og giver ansvar, understøtter den fælles forståelse af pædagogikken og børnegruppen og de pædagogiske handlinger. </a:t>
            </a:r>
          </a:p>
          <a:p>
            <a:endParaRPr lang="da-DK" dirty="0"/>
          </a:p>
          <a:p>
            <a:r>
              <a:rPr lang="da-DK" dirty="0"/>
              <a:t>Micki Sunesen fremhæver at det centrale er ”</a:t>
            </a:r>
            <a:r>
              <a:rPr lang="da-DK" dirty="0" err="1"/>
              <a:t>co’et</a:t>
            </a:r>
            <a:r>
              <a:rPr lang="da-DK" dirty="0"/>
              <a:t>” altså samarbejdet hvor alle bringes i spil og er ligeværdige. Det er ikke kun i </a:t>
            </a:r>
            <a:r>
              <a:rPr lang="da-DK" dirty="0" err="1"/>
              <a:t>gennemførselsen</a:t>
            </a:r>
            <a:r>
              <a:rPr lang="da-DK" dirty="0"/>
              <a:t>. Alle skal være del af planlægning, gennemførelse og evaluering før man kan tale om at arbejde med </a:t>
            </a:r>
            <a:r>
              <a:rPr lang="da-DK" dirty="0" err="1"/>
              <a:t>co-teaching</a:t>
            </a:r>
            <a:r>
              <a:rPr lang="da-DK" dirty="0"/>
              <a:t>/</a:t>
            </a:r>
            <a:r>
              <a:rPr lang="da-DK" dirty="0" err="1"/>
              <a:t>sampraksis</a:t>
            </a:r>
            <a:r>
              <a:rPr lang="da-DK" dirty="0"/>
              <a:t> og i vores termologi med samarbejdsmodellerne. Det er altså ikke nok at aftale at du er assistent og jeg er </a:t>
            </a:r>
            <a:r>
              <a:rPr lang="da-DK" dirty="0" err="1"/>
              <a:t>ansvalig</a:t>
            </a:r>
            <a:r>
              <a:rPr lang="da-DK" dirty="0"/>
              <a:t>. Man skal være sammen om planlægning af indhold i aktivitet, rammen for aktivitet og hvordan samarbejdsmodellen skal praktiseres i aktiviteten. </a:t>
            </a:r>
          </a:p>
          <a:p>
            <a:endParaRPr lang="da-DK" dirty="0"/>
          </a:p>
          <a:p>
            <a:endParaRPr lang="da-DK" dirty="0"/>
          </a:p>
        </p:txBody>
      </p:sp>
    </p:spTree>
    <p:extLst>
      <p:ext uri="{BB962C8B-B14F-4D97-AF65-F5344CB8AC3E}">
        <p14:creationId xmlns:p14="http://schemas.microsoft.com/office/powerpoint/2010/main" val="10294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introducere samarbejdsmodellerne i sin praksis, bliver der i første omgang en øvebane, som handler om at blive trygge  i og få viden og erfaring om de forskellige modeller. Herefter bliver øvebanen at bruge denne viden ind i den fælles refleksion, planlægning og evaluering af pædagogiske aktiviteter som understøtter børnenes udvikling og sikre alles deltagelse i fællesskabet. Det er således aldrig et mål i sig selv at bruge en samarbejdsmodel, men dette er pædagogisk redskab til at kvalificere det pædagogiske arbejde. </a:t>
            </a:r>
          </a:p>
        </p:txBody>
      </p:sp>
      <p:sp>
        <p:nvSpPr>
          <p:cNvPr id="4" name="Pladsholder til slidenummer 3"/>
          <p:cNvSpPr>
            <a:spLocks noGrp="1"/>
          </p:cNvSpPr>
          <p:nvPr>
            <p:ph type="sldNum" sz="quarter" idx="5"/>
          </p:nvPr>
        </p:nvSpPr>
        <p:spPr/>
        <p:txBody>
          <a:bodyPr/>
          <a:lstStyle/>
          <a:p>
            <a:fld id="{B555AC00-D798-4508-8439-1998380D48F9}" type="slidenum">
              <a:rPr lang="da-DK" smtClean="0"/>
              <a:t>5</a:t>
            </a:fld>
            <a:endParaRPr lang="da-DK"/>
          </a:p>
        </p:txBody>
      </p:sp>
    </p:spTree>
    <p:extLst>
      <p:ext uri="{BB962C8B-B14F-4D97-AF65-F5344CB8AC3E}">
        <p14:creationId xmlns:p14="http://schemas.microsoft.com/office/powerpoint/2010/main" val="228553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Micky Sunesen fremhæver at et struktureret arbejde med samarbejdsmodellerne understøtter læring i tre spor. Udover at have fokus på børnenes læring og udvikling, får man med samarbejdsmodellerne også et fokus på de professionelles læring og herved også organisationens læring.</a:t>
            </a:r>
          </a:p>
          <a:p>
            <a:endParaRPr lang="da-DK" dirty="0"/>
          </a:p>
          <a:p>
            <a:r>
              <a:rPr lang="da-DK" dirty="0"/>
              <a:t>Det professionelle samarbejde bliver således central for at sikre høj kvalitet i dagtilbud og for at sikre sammenhængen mellem systemstruktur, fundament, og de pædagogiske metoder. Når Samklangen mellem disse elementer sikres har vi både en praksis i udvikling og af højkvalitet.  </a:t>
            </a:r>
          </a:p>
          <a:p>
            <a:endParaRPr lang="da-DK" dirty="0"/>
          </a:p>
          <a:p>
            <a:r>
              <a:rPr lang="da-DK" dirty="0"/>
              <a:t>I forhold til den fællesforberedelse er det relevant at give en opmærksomhed på hvordan sætter vi mål for aktiviteterne og hvordan evaluere vi dem. </a:t>
            </a:r>
          </a:p>
        </p:txBody>
      </p:sp>
      <p:sp>
        <p:nvSpPr>
          <p:cNvPr id="4" name="Pladsholder til slidenummer 3"/>
          <p:cNvSpPr>
            <a:spLocks noGrp="1"/>
          </p:cNvSpPr>
          <p:nvPr>
            <p:ph type="sldNum" sz="quarter" idx="5"/>
          </p:nvPr>
        </p:nvSpPr>
        <p:spPr/>
        <p:txBody>
          <a:bodyPr/>
          <a:lstStyle/>
          <a:p>
            <a:fld id="{BFB160D6-C650-4D3A-B5A1-C2420C4D5579}" type="slidenum">
              <a:rPr lang="da-DK" smtClean="0"/>
              <a:t>6</a:t>
            </a:fld>
            <a:endParaRPr lang="da-DK"/>
          </a:p>
        </p:txBody>
      </p:sp>
    </p:spTree>
    <p:extLst>
      <p:ext uri="{BB962C8B-B14F-4D97-AF65-F5344CB8AC3E}">
        <p14:creationId xmlns:p14="http://schemas.microsoft.com/office/powerpoint/2010/main" val="320274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vil vi introducere de seks samarbejdsmodeller. De første tre samarbejdsmodeller vi præsentere har fokus på hvordan professionelle samarbejder om en børnegruppe som samlet gruppe, hvor alle både børn og voksne har fælles fokus. Samarbejdsmodellerne som vi præsentere dem her tager alle afsæt i at man er to professionelle sammen  og en børnegruppe. I praksis kan man ofte være mere end to sammen. I sådanne tilfælde kan man kombinere samarbejdsmodellerne, eller have flere som har samme rolle. Vi vil undervejs komme med eksempler på dette. </a:t>
            </a:r>
          </a:p>
          <a:p>
            <a:endParaRPr lang="da-DK" dirty="0"/>
          </a:p>
          <a:p>
            <a:r>
              <a:rPr lang="da-DK" dirty="0"/>
              <a:t>Den første samarbejdsmodel er en er hovedansvarlig og observere. </a:t>
            </a:r>
          </a:p>
          <a:p>
            <a:r>
              <a:rPr lang="da-DK" dirty="0"/>
              <a:t>Denne samarbejdsmodel bruges når der er noget i læringsmiljøet, børnegruppen eller den voksnes positionering man gerne vil have viden omkring. </a:t>
            </a:r>
          </a:p>
          <a:p>
            <a:endParaRPr lang="da-DK" dirty="0"/>
          </a:p>
          <a:p>
            <a:r>
              <a:rPr lang="da-DK" dirty="0"/>
              <a:t>Et eksempel kunne være </a:t>
            </a:r>
            <a:r>
              <a:rPr lang="da-DK" dirty="0" err="1"/>
              <a:t>ældstegruppen</a:t>
            </a:r>
            <a:r>
              <a:rPr lang="da-DK" dirty="0"/>
              <a:t> i børnehaven som skal have en bevægelsesaktivitet. Den ene professionelle leder aktiviteten og er aktivt sammen med børnegruppen. Der er dog en opmærksomhed på at flere børn falder fra når de har denne type aktivitet i ældste gruppen.  Personale omkring gruppen har flere antagelser om hvad der er på spil, men vil gerne have noget konkret data og viden om hvad der sker forud for at børn falder fra. Derfor har man </a:t>
            </a:r>
            <a:r>
              <a:rPr lang="da-DK" dirty="0" err="1"/>
              <a:t>proriteret</a:t>
            </a:r>
            <a:r>
              <a:rPr lang="da-DK" dirty="0"/>
              <a:t> at den anden professionelle observere aktiviteten mens den forløber. </a:t>
            </a:r>
          </a:p>
          <a:p>
            <a:endParaRPr lang="da-DK" dirty="0"/>
          </a:p>
          <a:p>
            <a:r>
              <a:rPr lang="da-DK" dirty="0"/>
              <a:t>Det centrale ved denne </a:t>
            </a:r>
            <a:r>
              <a:rPr lang="da-DK" dirty="0" err="1"/>
              <a:t>samarbejds</a:t>
            </a:r>
            <a:r>
              <a:rPr lang="da-DK" dirty="0"/>
              <a:t> model er at man er klar og målrettet på hvad man observere på. Det er ressourcekrævende men når man anvender samarbejdsmodellen korrekt får man central viden til at justere praksis </a:t>
            </a:r>
            <a:r>
              <a:rPr lang="da-DK" dirty="0" err="1"/>
              <a:t>udfra</a:t>
            </a:r>
            <a:r>
              <a:rPr lang="da-DK" dirty="0"/>
              <a:t>.</a:t>
            </a:r>
          </a:p>
        </p:txBody>
      </p:sp>
      <p:sp>
        <p:nvSpPr>
          <p:cNvPr id="4" name="Pladsholder til slidenummer 3"/>
          <p:cNvSpPr>
            <a:spLocks noGrp="1"/>
          </p:cNvSpPr>
          <p:nvPr>
            <p:ph type="sldNum" sz="quarter" idx="5"/>
          </p:nvPr>
        </p:nvSpPr>
        <p:spPr/>
        <p:txBody>
          <a:bodyPr/>
          <a:lstStyle/>
          <a:p>
            <a:fld id="{2CAE6B48-9548-425A-8727-88EB3BDC54B1}" type="slidenum">
              <a:rPr lang="da-DK" smtClean="0"/>
              <a:t>7</a:t>
            </a:fld>
            <a:endParaRPr lang="da-DK"/>
          </a:p>
        </p:txBody>
      </p:sp>
    </p:spTree>
    <p:extLst>
      <p:ext uri="{BB962C8B-B14F-4D97-AF65-F5344CB8AC3E}">
        <p14:creationId xmlns:p14="http://schemas.microsoft.com/office/powerpoint/2010/main" val="336922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Samarbejdsmodellen en hovedansvarlig og en assisterer, er den samarbejdsmodel, som oftest bliver brugt i den pædagogiske praksis. Her har den ene professionelle ansvaret for at styre aktivitet, mens den anden professionelle understøtter deltagelse i aktiviteten. Det centrale når man arbejder med samarbejdsmodellen er at de professionelle har afklaret hvad de to roller kræver, hvilke kompetencer der er centrale at bringe i spil, for at sikre deltagelsesmuligheder. </a:t>
            </a:r>
          </a:p>
          <a:p>
            <a:endParaRPr lang="da-DK" dirty="0"/>
          </a:p>
          <a:p>
            <a:r>
              <a:rPr lang="da-DK" dirty="0"/>
              <a:t>Et eksempel hvor denne samarbejdsmodel ofte bruges er i til samling. Til samling i rød stue har den ene professionelle ansvaret for at lede samlingen, ud fra det som der sammen er planlagt. I planlægningen er der drøftet hvordan der er behov for at samlingen ledes og hvordan den hovedansvarlige positionere sig i børnegruppen. Det er her også drøftet hvordan assistenten skal understøtte dels den hovedansvarlige, men særligt børnegruppen. Det er konkrete overvejelser som; skal assistenten sidde tæt på nogle bestemte børn. Hvordan anviser assistenten de børn som skal hjælp til at fastholde fokus, så det giver mening for både børnegruppen og den hovedansvarlige. </a:t>
            </a:r>
          </a:p>
          <a:p>
            <a:endParaRPr lang="da-DK" dirty="0"/>
          </a:p>
          <a:p>
            <a:r>
              <a:rPr lang="da-DK" dirty="0"/>
              <a:t>Et eksempel hvor dette ikke er afstemt korrigere assistenten de børn som lagde sig på maven til samlingen. De skulle sætte sig op. Efter flere anvisninger rejser assistenten sig og fysisk anviser hvordan de skal side. Resten af børnegruppe retter i situationen opmærksomheden mod assistenten og de to børn. Den hovedansvarlige skal efterfølgende igen skabe fællesfokus på samlingens indhold. Efterfølgende bliver det drøftet om det er en forstyrrelse for børnegruppen og den hovedansvarlige at nogle børn ligger på maven. </a:t>
            </a:r>
          </a:p>
        </p:txBody>
      </p:sp>
      <p:sp>
        <p:nvSpPr>
          <p:cNvPr id="4" name="Pladsholder til slidenummer 3"/>
          <p:cNvSpPr>
            <a:spLocks noGrp="1"/>
          </p:cNvSpPr>
          <p:nvPr>
            <p:ph type="sldNum" sz="quarter" idx="5"/>
          </p:nvPr>
        </p:nvSpPr>
        <p:spPr/>
        <p:txBody>
          <a:bodyPr/>
          <a:lstStyle/>
          <a:p>
            <a:fld id="{2CAE6B48-9548-425A-8727-88EB3BDC54B1}" type="slidenum">
              <a:rPr lang="da-DK" smtClean="0"/>
              <a:t>8</a:t>
            </a:fld>
            <a:endParaRPr lang="da-DK"/>
          </a:p>
        </p:txBody>
      </p:sp>
    </p:spTree>
    <p:extLst>
      <p:ext uri="{BB962C8B-B14F-4D97-AF65-F5344CB8AC3E}">
        <p14:creationId xmlns:p14="http://schemas.microsoft.com/office/powerpoint/2010/main" val="165410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sidste samarbejdsmodel, hvor hele børnegruppen er samlet med de to voksne, er teamaktiviteter. Her er begge voksne ansvarlig for at lede aktiviteten. </a:t>
            </a:r>
          </a:p>
          <a:p>
            <a:endParaRPr lang="da-DK" dirty="0"/>
          </a:p>
          <a:p>
            <a:r>
              <a:rPr lang="da-DK" dirty="0"/>
              <a:t>Denne samarbejdsmodel bliver ofte brugt til kortere aktiviteter, f.eks. Hvor de voksne skal vise/demonstrere noget for hele børnegruppen. </a:t>
            </a:r>
          </a:p>
          <a:p>
            <a:endParaRPr lang="da-DK" dirty="0"/>
          </a:p>
          <a:p>
            <a:r>
              <a:rPr lang="da-DK" dirty="0"/>
              <a:t>I forbindelse med en aktivitet med afsæt i fri for </a:t>
            </a:r>
            <a:r>
              <a:rPr lang="da-DK" dirty="0" err="1"/>
              <a:t>mobberi</a:t>
            </a:r>
            <a:r>
              <a:rPr lang="da-DK" dirty="0"/>
              <a:t>, laver to af de voksne et rollespil omkring en leg hvor to bliver uenige. Børnene kommer undervejs med input til hvordan rollerne kan agere. </a:t>
            </a:r>
          </a:p>
        </p:txBody>
      </p:sp>
      <p:sp>
        <p:nvSpPr>
          <p:cNvPr id="4" name="Pladsholder til slidenummer 3"/>
          <p:cNvSpPr>
            <a:spLocks noGrp="1"/>
          </p:cNvSpPr>
          <p:nvPr>
            <p:ph type="sldNum" sz="quarter" idx="5"/>
          </p:nvPr>
        </p:nvSpPr>
        <p:spPr/>
        <p:txBody>
          <a:bodyPr/>
          <a:lstStyle/>
          <a:p>
            <a:fld id="{2CAE6B48-9548-425A-8727-88EB3BDC54B1}" type="slidenum">
              <a:rPr lang="da-DK" smtClean="0"/>
              <a:t>9</a:t>
            </a:fld>
            <a:endParaRPr lang="da-DK"/>
          </a:p>
        </p:txBody>
      </p:sp>
    </p:spTree>
    <p:extLst>
      <p:ext uri="{BB962C8B-B14F-4D97-AF65-F5344CB8AC3E}">
        <p14:creationId xmlns:p14="http://schemas.microsoft.com/office/powerpoint/2010/main" val="2963019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0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solidFill>
            </a:endParaRPr>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accent2"/>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accent2"/>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accent2"/>
                </a:solidFill>
              </a:defRPr>
            </a:lvl1pPr>
          </a:lstStyle>
          <a:p>
            <a:fld id="{CD9EE736-8C43-C643-845F-397C49529551}" type="slidenum">
              <a:rPr lang="da-DK" smtClean="0"/>
              <a:pPr/>
              <a:t>‹nr.›</a:t>
            </a:fld>
            <a:endParaRPr lang="da-DK" dirty="0"/>
          </a:p>
        </p:txBody>
      </p:sp>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3862473"/>
            <a:ext cx="4757529" cy="485354"/>
          </a:xfrm>
        </p:spPr>
        <p:txBody>
          <a:bodyPr anchor="b">
            <a:normAutofit/>
          </a:bodyPr>
          <a:lstStyle>
            <a:lvl1pPr algn="ctr">
              <a:defRPr sz="2800">
                <a:solidFill>
                  <a:schemeClr val="accent2"/>
                </a:solidFill>
              </a:defRPr>
            </a:lvl1pPr>
          </a:lstStyle>
          <a:p>
            <a:r>
              <a:rPr lang="da-DK" dirty="0"/>
              <a:t>Titel</a:t>
            </a:r>
          </a:p>
        </p:txBody>
      </p:sp>
      <p:pic>
        <p:nvPicPr>
          <p:cNvPr id="6" name="Billede 5">
            <a:extLst>
              <a:ext uri="{FF2B5EF4-FFF2-40B4-BE49-F238E27FC236}">
                <a16:creationId xmlns:a16="http://schemas.microsoft.com/office/drawing/2014/main" id="{B7969EF3-1CB7-649D-67B4-A0FAD957B39D}"/>
              </a:ext>
            </a:extLst>
          </p:cNvPr>
          <p:cNvPicPr>
            <a:picLocks noChangeAspect="1"/>
          </p:cNvPicPr>
          <p:nvPr/>
        </p:nvPicPr>
        <p:blipFill>
          <a:blip r:embed="rId2"/>
          <a:stretch>
            <a:fillRect/>
          </a:stretch>
        </p:blipFill>
        <p:spPr>
          <a:xfrm>
            <a:off x="5347656" y="1631753"/>
            <a:ext cx="1496686" cy="1856225"/>
          </a:xfrm>
          <a:prstGeom prst="rect">
            <a:avLst/>
          </a:prstGeom>
        </p:spPr>
      </p:pic>
    </p:spTree>
    <p:extLst>
      <p:ext uri="{BB962C8B-B14F-4D97-AF65-F5344CB8AC3E}">
        <p14:creationId xmlns:p14="http://schemas.microsoft.com/office/powerpoint/2010/main" val="411444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1" name="Billede 10" descr="Et billede, der indeholder tekst&#10;&#10;Automatisk genereret beskrivelse">
            <a:extLst>
              <a:ext uri="{FF2B5EF4-FFF2-40B4-BE49-F238E27FC236}">
                <a16:creationId xmlns:a16="http://schemas.microsoft.com/office/drawing/2014/main" id="{AEF29EDE-7007-4FDA-B627-45F5006004A4}"/>
              </a:ext>
            </a:extLst>
          </p:cNvPr>
          <p:cNvPicPr>
            <a:picLocks noChangeAspect="1"/>
          </p:cNvPicPr>
          <p:nvPr/>
        </p:nvPicPr>
        <p:blipFill>
          <a:blip r:embed="rId3"/>
          <a:stretch>
            <a:fillRect/>
          </a:stretch>
        </p:blipFill>
        <p:spPr>
          <a:xfrm>
            <a:off x="6699000" y="1534819"/>
            <a:ext cx="2908800" cy="359559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33695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7" name="Billede 6">
            <a:extLst>
              <a:ext uri="{FF2B5EF4-FFF2-40B4-BE49-F238E27FC236}">
                <a16:creationId xmlns:a16="http://schemas.microsoft.com/office/drawing/2014/main" id="{091E79C1-AE89-9302-761A-68B7F93C60A6}"/>
              </a:ext>
            </a:extLst>
          </p:cNvPr>
          <p:cNvPicPr>
            <a:picLocks noChangeAspect="1"/>
          </p:cNvPicPr>
          <p:nvPr/>
        </p:nvPicPr>
        <p:blipFill>
          <a:blip r:embed="rId3"/>
          <a:stretch>
            <a:fillRect/>
          </a:stretch>
        </p:blipFill>
        <p:spPr>
          <a:xfrm>
            <a:off x="6699000" y="1528838"/>
            <a:ext cx="2908800" cy="3607561"/>
          </a:xfrm>
          <a:prstGeom prst="rect">
            <a:avLst/>
          </a:prstGeom>
        </p:spPr>
      </p:pic>
    </p:spTree>
    <p:extLst>
      <p:ext uri="{BB962C8B-B14F-4D97-AF65-F5344CB8AC3E}">
        <p14:creationId xmlns:p14="http://schemas.microsoft.com/office/powerpoint/2010/main" val="179933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a:extLst>
              <a:ext uri="{FF2B5EF4-FFF2-40B4-BE49-F238E27FC236}">
                <a16:creationId xmlns:a16="http://schemas.microsoft.com/office/drawing/2014/main" id="{4C797B94-62F5-75F0-0A4A-44A847127B09}"/>
              </a:ext>
            </a:extLst>
          </p:cNvPr>
          <p:cNvPicPr>
            <a:picLocks noChangeAspect="1"/>
          </p:cNvPicPr>
          <p:nvPr/>
        </p:nvPicPr>
        <p:blipFill>
          <a:blip r:embed="rId3"/>
          <a:stretch>
            <a:fillRect/>
          </a:stretch>
        </p:blipFill>
        <p:spPr>
          <a:xfrm>
            <a:off x="6700598" y="1530819"/>
            <a:ext cx="2905604" cy="3603600"/>
          </a:xfrm>
          <a:prstGeom prst="rect">
            <a:avLst/>
          </a:prstGeom>
        </p:spPr>
      </p:pic>
    </p:spTree>
    <p:extLst>
      <p:ext uri="{BB962C8B-B14F-4D97-AF65-F5344CB8AC3E}">
        <p14:creationId xmlns:p14="http://schemas.microsoft.com/office/powerpoint/2010/main" val="1805221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7" name="Billede 6">
            <a:extLst>
              <a:ext uri="{FF2B5EF4-FFF2-40B4-BE49-F238E27FC236}">
                <a16:creationId xmlns:a16="http://schemas.microsoft.com/office/drawing/2014/main" id="{F3E59FAA-3A8C-B66E-CDFA-CCFF158B97E4}"/>
              </a:ext>
            </a:extLst>
          </p:cNvPr>
          <p:cNvPicPr>
            <a:picLocks noChangeAspect="1"/>
          </p:cNvPicPr>
          <p:nvPr/>
        </p:nvPicPr>
        <p:blipFill>
          <a:blip r:embed="rId3"/>
          <a:stretch>
            <a:fillRect/>
          </a:stretch>
        </p:blipFill>
        <p:spPr>
          <a:xfrm>
            <a:off x="6700597" y="1530819"/>
            <a:ext cx="2905605" cy="3603600"/>
          </a:xfrm>
          <a:prstGeom prst="rect">
            <a:avLst/>
          </a:prstGeom>
        </p:spPr>
      </p:pic>
    </p:spTree>
    <p:extLst>
      <p:ext uri="{BB962C8B-B14F-4D97-AF65-F5344CB8AC3E}">
        <p14:creationId xmlns:p14="http://schemas.microsoft.com/office/powerpoint/2010/main" val="276487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a:extLst>
              <a:ext uri="{FF2B5EF4-FFF2-40B4-BE49-F238E27FC236}">
                <a16:creationId xmlns:a16="http://schemas.microsoft.com/office/drawing/2014/main" id="{2A93E9C6-8906-8CEB-A4D9-9C5F3DE6C096}"/>
              </a:ext>
            </a:extLst>
          </p:cNvPr>
          <p:cNvPicPr>
            <a:picLocks noChangeAspect="1"/>
          </p:cNvPicPr>
          <p:nvPr/>
        </p:nvPicPr>
        <p:blipFill>
          <a:blip r:embed="rId3"/>
          <a:stretch>
            <a:fillRect/>
          </a:stretch>
        </p:blipFill>
        <p:spPr>
          <a:xfrm>
            <a:off x="6700597" y="1530819"/>
            <a:ext cx="2905605" cy="3603600"/>
          </a:xfrm>
          <a:prstGeom prst="rect">
            <a:avLst/>
          </a:prstGeom>
        </p:spPr>
      </p:pic>
    </p:spTree>
    <p:extLst>
      <p:ext uri="{BB962C8B-B14F-4D97-AF65-F5344CB8AC3E}">
        <p14:creationId xmlns:p14="http://schemas.microsoft.com/office/powerpoint/2010/main" val="306888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descr="Et billede, der indeholder pil&#10;&#10;Automatisk genereret beskrivelse">
            <a:extLst>
              <a:ext uri="{FF2B5EF4-FFF2-40B4-BE49-F238E27FC236}">
                <a16:creationId xmlns:a16="http://schemas.microsoft.com/office/drawing/2014/main" id="{D9715ADC-8271-B1CF-756D-638FEFF378D9}"/>
              </a:ext>
            </a:extLst>
          </p:cNvPr>
          <p:cNvPicPr>
            <a:picLocks noChangeAspect="1"/>
          </p:cNvPicPr>
          <p:nvPr/>
        </p:nvPicPr>
        <p:blipFill>
          <a:blip r:embed="rId3"/>
          <a:stretch>
            <a:fillRect/>
          </a:stretch>
        </p:blipFill>
        <p:spPr>
          <a:xfrm>
            <a:off x="5053045" y="1473999"/>
            <a:ext cx="6200709" cy="3910001"/>
          </a:xfrm>
          <a:prstGeom prst="rect">
            <a:avLst/>
          </a:prstGeom>
        </p:spPr>
      </p:pic>
      <p:sp>
        <p:nvSpPr>
          <p:cNvPr id="9" name="Titel 1">
            <a:extLst>
              <a:ext uri="{FF2B5EF4-FFF2-40B4-BE49-F238E27FC236}">
                <a16:creationId xmlns:a16="http://schemas.microsoft.com/office/drawing/2014/main" id="{EF6FC6F7-6385-D8D0-E3E0-DAC65F7EA595}"/>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1" name="Undertitel 2">
            <a:extLst>
              <a:ext uri="{FF2B5EF4-FFF2-40B4-BE49-F238E27FC236}">
                <a16:creationId xmlns:a16="http://schemas.microsoft.com/office/drawing/2014/main" id="{DFC23360-DCB5-AAD5-6997-DA852A29635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37250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9" name="Billede 8">
            <a:extLst>
              <a:ext uri="{FF2B5EF4-FFF2-40B4-BE49-F238E27FC236}">
                <a16:creationId xmlns:a16="http://schemas.microsoft.com/office/drawing/2014/main" id="{944DBC61-161D-5E81-1CF2-E2614DB28795}"/>
              </a:ext>
            </a:extLst>
          </p:cNvPr>
          <p:cNvPicPr>
            <a:picLocks noChangeAspect="1"/>
          </p:cNvPicPr>
          <p:nvPr/>
        </p:nvPicPr>
        <p:blipFill>
          <a:blip r:embed="rId3"/>
          <a:stretch>
            <a:fillRect/>
          </a:stretch>
        </p:blipFill>
        <p:spPr>
          <a:xfrm>
            <a:off x="4622591" y="2371864"/>
            <a:ext cx="6484495" cy="2114272"/>
          </a:xfrm>
          <a:prstGeom prst="rect">
            <a:avLst/>
          </a:prstGeom>
        </p:spPr>
      </p:pic>
      <p:sp>
        <p:nvSpPr>
          <p:cNvPr id="10" name="Titel 1">
            <a:extLst>
              <a:ext uri="{FF2B5EF4-FFF2-40B4-BE49-F238E27FC236}">
                <a16:creationId xmlns:a16="http://schemas.microsoft.com/office/drawing/2014/main" id="{1495AF9F-C1B8-14D9-59B0-F4502A8A79A9}"/>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4CF87090-4EBF-B70C-FA5A-B700D59F78F5}"/>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1678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a:extLst>
              <a:ext uri="{FF2B5EF4-FFF2-40B4-BE49-F238E27FC236}">
                <a16:creationId xmlns:a16="http://schemas.microsoft.com/office/drawing/2014/main" id="{E89703A0-099F-BEBD-5FD8-89CA2779538E}"/>
              </a:ext>
            </a:extLst>
          </p:cNvPr>
          <p:cNvPicPr>
            <a:picLocks noChangeAspect="1"/>
          </p:cNvPicPr>
          <p:nvPr/>
        </p:nvPicPr>
        <p:blipFill>
          <a:blip r:embed="rId3"/>
          <a:stretch>
            <a:fillRect/>
          </a:stretch>
        </p:blipFill>
        <p:spPr>
          <a:xfrm>
            <a:off x="4682553" y="2391414"/>
            <a:ext cx="6364574" cy="2075172"/>
          </a:xfrm>
          <a:prstGeom prst="rect">
            <a:avLst/>
          </a:prstGeom>
        </p:spPr>
      </p:pic>
      <p:sp>
        <p:nvSpPr>
          <p:cNvPr id="9" name="Titel 1">
            <a:extLst>
              <a:ext uri="{FF2B5EF4-FFF2-40B4-BE49-F238E27FC236}">
                <a16:creationId xmlns:a16="http://schemas.microsoft.com/office/drawing/2014/main" id="{B9D971CC-C8EE-C4C4-ACB5-D547B1726998}"/>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2D3DD726-F347-8FC4-E382-8D5E732C2563}"/>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617628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5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2" name="Billede 11">
            <a:extLst>
              <a:ext uri="{FF2B5EF4-FFF2-40B4-BE49-F238E27FC236}">
                <a16:creationId xmlns:a16="http://schemas.microsoft.com/office/drawing/2014/main" id="{62AC3BD4-EA28-927D-E5CF-268C5AC98417}"/>
              </a:ext>
            </a:extLst>
          </p:cNvPr>
          <p:cNvPicPr>
            <a:picLocks noChangeAspect="1"/>
          </p:cNvPicPr>
          <p:nvPr/>
        </p:nvPicPr>
        <p:blipFill>
          <a:blip r:embed="rId3"/>
          <a:stretch>
            <a:fillRect/>
          </a:stretch>
        </p:blipFill>
        <p:spPr>
          <a:xfrm>
            <a:off x="4963842" y="658026"/>
            <a:ext cx="6379116" cy="5541948"/>
          </a:xfrm>
          <a:prstGeom prst="rect">
            <a:avLst/>
          </a:prstGeom>
        </p:spPr>
      </p:pic>
      <p:sp>
        <p:nvSpPr>
          <p:cNvPr id="13" name="Pladsholder til tekst 27">
            <a:extLst>
              <a:ext uri="{FF2B5EF4-FFF2-40B4-BE49-F238E27FC236}">
                <a16:creationId xmlns:a16="http://schemas.microsoft.com/office/drawing/2014/main" id="{412527B4-F33C-20B5-EBEF-6A0DE43EBDEC}"/>
              </a:ext>
            </a:extLst>
          </p:cNvPr>
          <p:cNvSpPr>
            <a:spLocks noGrp="1"/>
          </p:cNvSpPr>
          <p:nvPr>
            <p:ph type="body" sz="quarter" idx="14"/>
          </p:nvPr>
        </p:nvSpPr>
        <p:spPr>
          <a:xfrm>
            <a:off x="7138587" y="1032834"/>
            <a:ext cx="2029625" cy="398088"/>
          </a:xfrm>
        </p:spPr>
        <p:txBody>
          <a:bodyPr>
            <a:normAutofit/>
          </a:bodyPr>
          <a:lstStyle>
            <a:lvl1pPr marL="0" indent="0">
              <a:buNone/>
              <a:defRPr sz="1400"/>
            </a:lvl1pPr>
            <a:lvl2pPr marL="457200" indent="0">
              <a:buNone/>
              <a:defRPr/>
            </a:lvl2pPr>
          </a:lstStyle>
          <a:p>
            <a:pPr lvl="0" algn="ctr"/>
            <a:r>
              <a:rPr lang="da-DK" sz="1400">
                <a:solidFill>
                  <a:srgbClr val="69C0AD"/>
                </a:solidFill>
                <a:latin typeface="Arial" panose="020B0604020202020204" pitchFamily="34" charset="0"/>
                <a:cs typeface="Arial" panose="020B0604020202020204" pitchFamily="34" charset="0"/>
              </a:rPr>
              <a:t>Klik for at redigere teksttypografierne i masteren</a:t>
            </a:r>
          </a:p>
        </p:txBody>
      </p:sp>
      <p:sp>
        <p:nvSpPr>
          <p:cNvPr id="14" name="Pladsholder til tekst 27">
            <a:extLst>
              <a:ext uri="{FF2B5EF4-FFF2-40B4-BE49-F238E27FC236}">
                <a16:creationId xmlns:a16="http://schemas.microsoft.com/office/drawing/2014/main" id="{824D6876-DC3F-57AF-6B5F-1732663B7A4D}"/>
              </a:ext>
            </a:extLst>
          </p:cNvPr>
          <p:cNvSpPr>
            <a:spLocks noGrp="1"/>
          </p:cNvSpPr>
          <p:nvPr>
            <p:ph type="body" sz="quarter" idx="15"/>
          </p:nvPr>
        </p:nvSpPr>
        <p:spPr>
          <a:xfrm>
            <a:off x="6976757" y="1605695"/>
            <a:ext cx="2353283" cy="628170"/>
          </a:xfrm>
        </p:spPr>
        <p:txBody>
          <a:bodyPr>
            <a:noAutofit/>
          </a:bodyPr>
          <a:lstStyle>
            <a:lvl1pPr marL="0" indent="0">
              <a:buNone/>
              <a:defRPr sz="1200"/>
            </a:lvl1pPr>
            <a:lvl2pPr marL="457200" indent="0">
              <a:buNone/>
              <a:defRPr/>
            </a:lvl2pPr>
          </a:lstStyle>
          <a:p>
            <a:pPr lvl="0" algn="ctr"/>
            <a:r>
              <a:rPr lang="da-DK" sz="1400">
                <a:solidFill>
                  <a:srgbClr val="69C0AD"/>
                </a:solidFill>
                <a:latin typeface="Arial" panose="020B0604020202020204" pitchFamily="34" charset="0"/>
                <a:cs typeface="Arial" panose="020B0604020202020204" pitchFamily="34" charset="0"/>
              </a:rPr>
              <a:t>Klik for at redigere teksttypografierne i masteren</a:t>
            </a:r>
          </a:p>
        </p:txBody>
      </p:sp>
      <p:sp>
        <p:nvSpPr>
          <p:cNvPr id="15" name="Pladsholder til tekst 27">
            <a:extLst>
              <a:ext uri="{FF2B5EF4-FFF2-40B4-BE49-F238E27FC236}">
                <a16:creationId xmlns:a16="http://schemas.microsoft.com/office/drawing/2014/main" id="{A7374A82-3391-5C2F-6801-1959C119CB00}"/>
              </a:ext>
            </a:extLst>
          </p:cNvPr>
          <p:cNvSpPr>
            <a:spLocks noGrp="1"/>
          </p:cNvSpPr>
          <p:nvPr>
            <p:ph type="body" sz="quarter" idx="16"/>
          </p:nvPr>
        </p:nvSpPr>
        <p:spPr>
          <a:xfrm>
            <a:off x="6672211" y="2952289"/>
            <a:ext cx="2962373" cy="476712"/>
          </a:xfrm>
        </p:spPr>
        <p:txBody>
          <a:bodyPr>
            <a:normAutofit/>
          </a:bodyPr>
          <a:lstStyle>
            <a:lvl1pPr marL="0" indent="0">
              <a:buNone/>
              <a:defRPr sz="1400"/>
            </a:lvl1pPr>
            <a:lvl2pPr marL="457200" indent="0">
              <a:buNone/>
              <a:defRPr/>
            </a:lvl2pPr>
          </a:lstStyle>
          <a:p>
            <a:pPr lvl="0" algn="ctr"/>
            <a:r>
              <a:rPr lang="da-DK" sz="1400">
                <a:solidFill>
                  <a:srgbClr val="6C4696"/>
                </a:solidFill>
                <a:latin typeface="Arial" panose="020B0604020202020204" pitchFamily="34" charset="0"/>
                <a:cs typeface="Arial" panose="020B0604020202020204" pitchFamily="34" charset="0"/>
              </a:rPr>
              <a:t>Klik for at redigere teksttypografierne i masteren</a:t>
            </a:r>
          </a:p>
        </p:txBody>
      </p:sp>
      <p:sp>
        <p:nvSpPr>
          <p:cNvPr id="16" name="Pladsholder til tekst 27">
            <a:extLst>
              <a:ext uri="{FF2B5EF4-FFF2-40B4-BE49-F238E27FC236}">
                <a16:creationId xmlns:a16="http://schemas.microsoft.com/office/drawing/2014/main" id="{690CC8D2-251C-55CE-8F79-D4FFAF19B3C6}"/>
              </a:ext>
            </a:extLst>
          </p:cNvPr>
          <p:cNvSpPr>
            <a:spLocks noGrp="1"/>
          </p:cNvSpPr>
          <p:nvPr>
            <p:ph type="body" sz="quarter" idx="17"/>
          </p:nvPr>
        </p:nvSpPr>
        <p:spPr>
          <a:xfrm>
            <a:off x="6672211" y="3498923"/>
            <a:ext cx="2962373" cy="943867"/>
          </a:xfrm>
        </p:spPr>
        <p:txBody>
          <a:bodyPr>
            <a:noAutofit/>
          </a:bodyPr>
          <a:lstStyle>
            <a:lvl1pPr marL="0" indent="0">
              <a:buNone/>
              <a:defRPr sz="1050"/>
            </a:lvl1pPr>
            <a:lvl2pPr marL="457200" indent="0">
              <a:buNone/>
              <a:defRPr/>
            </a:lvl2pPr>
          </a:lstStyle>
          <a:p>
            <a:pPr lvl="0" algn="ctr"/>
            <a:r>
              <a:rPr lang="da-DK" sz="1400">
                <a:solidFill>
                  <a:srgbClr val="6C4696"/>
                </a:solidFill>
                <a:latin typeface="Arial" panose="020B0604020202020204" pitchFamily="34" charset="0"/>
                <a:cs typeface="Arial" panose="020B0604020202020204" pitchFamily="34" charset="0"/>
              </a:rPr>
              <a:t>Klik for at redigere teksttypografierne i masteren</a:t>
            </a:r>
          </a:p>
        </p:txBody>
      </p:sp>
      <p:sp>
        <p:nvSpPr>
          <p:cNvPr id="9" name="Titel 1">
            <a:extLst>
              <a:ext uri="{FF2B5EF4-FFF2-40B4-BE49-F238E27FC236}">
                <a16:creationId xmlns:a16="http://schemas.microsoft.com/office/drawing/2014/main" id="{8F734BBB-239F-A3FC-08D1-D6E51AF7092A}"/>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C00E87BB-61DD-2D83-DBFC-86A5602182E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78607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6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6615"/>
            <a:ext cx="38199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a:extLst>
              <a:ext uri="{FF2B5EF4-FFF2-40B4-BE49-F238E27FC236}">
                <a16:creationId xmlns:a16="http://schemas.microsoft.com/office/drawing/2014/main" id="{743F05FE-867B-B8A1-C3B0-8866E467A138}"/>
              </a:ext>
            </a:extLst>
          </p:cNvPr>
          <p:cNvPicPr>
            <a:picLocks noChangeAspect="1"/>
          </p:cNvPicPr>
          <p:nvPr/>
        </p:nvPicPr>
        <p:blipFill>
          <a:blip r:embed="rId3"/>
          <a:stretch>
            <a:fillRect/>
          </a:stretch>
        </p:blipFill>
        <p:spPr>
          <a:xfrm>
            <a:off x="5938717" y="4643075"/>
            <a:ext cx="1155700" cy="336550"/>
          </a:xfrm>
          <a:prstGeom prst="rect">
            <a:avLst/>
          </a:prstGeom>
        </p:spPr>
      </p:pic>
      <p:pic>
        <p:nvPicPr>
          <p:cNvPr id="11" name="Billede 10">
            <a:extLst>
              <a:ext uri="{FF2B5EF4-FFF2-40B4-BE49-F238E27FC236}">
                <a16:creationId xmlns:a16="http://schemas.microsoft.com/office/drawing/2014/main" id="{A85D3C98-D4B8-0E13-9A75-517579989FD9}"/>
              </a:ext>
            </a:extLst>
          </p:cNvPr>
          <p:cNvPicPr>
            <a:picLocks noChangeAspect="1"/>
          </p:cNvPicPr>
          <p:nvPr/>
        </p:nvPicPr>
        <p:blipFill>
          <a:blip r:embed="rId4"/>
          <a:stretch>
            <a:fillRect/>
          </a:stretch>
        </p:blipFill>
        <p:spPr>
          <a:xfrm>
            <a:off x="7216045" y="3429000"/>
            <a:ext cx="1155700" cy="336550"/>
          </a:xfrm>
          <a:prstGeom prst="rect">
            <a:avLst/>
          </a:prstGeom>
        </p:spPr>
      </p:pic>
      <p:pic>
        <p:nvPicPr>
          <p:cNvPr id="13" name="Billede 12">
            <a:extLst>
              <a:ext uri="{FF2B5EF4-FFF2-40B4-BE49-F238E27FC236}">
                <a16:creationId xmlns:a16="http://schemas.microsoft.com/office/drawing/2014/main" id="{6F8E9332-DCD5-05FD-1E8E-CEF88FAF0588}"/>
              </a:ext>
            </a:extLst>
          </p:cNvPr>
          <p:cNvPicPr>
            <a:picLocks noChangeAspect="1"/>
          </p:cNvPicPr>
          <p:nvPr/>
        </p:nvPicPr>
        <p:blipFill>
          <a:blip r:embed="rId5"/>
          <a:stretch>
            <a:fillRect/>
          </a:stretch>
        </p:blipFill>
        <p:spPr>
          <a:xfrm>
            <a:off x="8431379" y="2212463"/>
            <a:ext cx="1182453" cy="344341"/>
          </a:xfrm>
          <a:prstGeom prst="rect">
            <a:avLst/>
          </a:prstGeom>
        </p:spPr>
      </p:pic>
      <p:sp>
        <p:nvSpPr>
          <p:cNvPr id="14" name="Titel 1">
            <a:extLst>
              <a:ext uri="{FF2B5EF4-FFF2-40B4-BE49-F238E27FC236}">
                <a16:creationId xmlns:a16="http://schemas.microsoft.com/office/drawing/2014/main" id="{06EE497B-4175-FAA2-855B-47A6BE0E54C3}"/>
              </a:ext>
            </a:extLst>
          </p:cNvPr>
          <p:cNvSpPr txBox="1">
            <a:spLocks/>
          </p:cNvSpPr>
          <p:nvPr/>
        </p:nvSpPr>
        <p:spPr>
          <a:xfrm>
            <a:off x="5938717" y="4654815"/>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1</a:t>
            </a:r>
          </a:p>
        </p:txBody>
      </p:sp>
      <p:sp>
        <p:nvSpPr>
          <p:cNvPr id="15" name="Titel 1">
            <a:extLst>
              <a:ext uri="{FF2B5EF4-FFF2-40B4-BE49-F238E27FC236}">
                <a16:creationId xmlns:a16="http://schemas.microsoft.com/office/drawing/2014/main" id="{5F7D403C-862D-363F-8841-D8F034482ADC}"/>
              </a:ext>
            </a:extLst>
          </p:cNvPr>
          <p:cNvSpPr txBox="1">
            <a:spLocks/>
          </p:cNvSpPr>
          <p:nvPr/>
        </p:nvSpPr>
        <p:spPr>
          <a:xfrm>
            <a:off x="7216045" y="3435615"/>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2</a:t>
            </a:r>
          </a:p>
        </p:txBody>
      </p:sp>
      <p:sp>
        <p:nvSpPr>
          <p:cNvPr id="22" name="Titel 1">
            <a:extLst>
              <a:ext uri="{FF2B5EF4-FFF2-40B4-BE49-F238E27FC236}">
                <a16:creationId xmlns:a16="http://schemas.microsoft.com/office/drawing/2014/main" id="{B8C16168-972C-0FFF-8A83-B82CA77D62D6}"/>
              </a:ext>
            </a:extLst>
          </p:cNvPr>
          <p:cNvSpPr txBox="1">
            <a:spLocks/>
          </p:cNvSpPr>
          <p:nvPr/>
        </p:nvSpPr>
        <p:spPr>
          <a:xfrm>
            <a:off x="8458132" y="2232340"/>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3</a:t>
            </a:r>
          </a:p>
        </p:txBody>
      </p:sp>
      <p:sp>
        <p:nvSpPr>
          <p:cNvPr id="28" name="Pladsholder til tekst 27">
            <a:extLst>
              <a:ext uri="{FF2B5EF4-FFF2-40B4-BE49-F238E27FC236}">
                <a16:creationId xmlns:a16="http://schemas.microsoft.com/office/drawing/2014/main" id="{C55326D6-EE38-36C1-3094-3A0B1B047D6D}"/>
              </a:ext>
            </a:extLst>
          </p:cNvPr>
          <p:cNvSpPr>
            <a:spLocks noGrp="1"/>
          </p:cNvSpPr>
          <p:nvPr>
            <p:ph type="body" sz="quarter" idx="13" hasCustomPrompt="1"/>
          </p:nvPr>
        </p:nvSpPr>
        <p:spPr>
          <a:xfrm>
            <a:off x="8431379" y="2661682"/>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29" name="Pladsholder til tekst 27">
            <a:extLst>
              <a:ext uri="{FF2B5EF4-FFF2-40B4-BE49-F238E27FC236}">
                <a16:creationId xmlns:a16="http://schemas.microsoft.com/office/drawing/2014/main" id="{1073F6A8-A313-3E62-0FE8-B9906850296B}"/>
              </a:ext>
            </a:extLst>
          </p:cNvPr>
          <p:cNvSpPr>
            <a:spLocks noGrp="1"/>
          </p:cNvSpPr>
          <p:nvPr>
            <p:ph type="body" sz="quarter" idx="14" hasCustomPrompt="1"/>
          </p:nvPr>
        </p:nvSpPr>
        <p:spPr>
          <a:xfrm>
            <a:off x="7216045" y="3874256"/>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30" name="Pladsholder til tekst 27">
            <a:extLst>
              <a:ext uri="{FF2B5EF4-FFF2-40B4-BE49-F238E27FC236}">
                <a16:creationId xmlns:a16="http://schemas.microsoft.com/office/drawing/2014/main" id="{F67A73F9-EE88-2293-7364-4735B2C03543}"/>
              </a:ext>
            </a:extLst>
          </p:cNvPr>
          <p:cNvSpPr>
            <a:spLocks noGrp="1"/>
          </p:cNvSpPr>
          <p:nvPr>
            <p:ph type="body" sz="quarter" idx="15" hasCustomPrompt="1"/>
          </p:nvPr>
        </p:nvSpPr>
        <p:spPr>
          <a:xfrm>
            <a:off x="5938717" y="5096769"/>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12" name="Titel 1">
            <a:extLst>
              <a:ext uri="{FF2B5EF4-FFF2-40B4-BE49-F238E27FC236}">
                <a16:creationId xmlns:a16="http://schemas.microsoft.com/office/drawing/2014/main" id="{E4EBC88C-B70D-040A-9AA1-A6D6FEFF40D6}"/>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6" name="Undertitel 2">
            <a:extLst>
              <a:ext uri="{FF2B5EF4-FFF2-40B4-BE49-F238E27FC236}">
                <a16:creationId xmlns:a16="http://schemas.microsoft.com/office/drawing/2014/main" id="{BDEDC2BE-AA89-F4DE-3A27-A8F30CC97C29}"/>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21" name="Billede 20" descr="Et billede, der indeholder Grafik, grafisk design, design&#10;&#10;Automatisk genereret beskrivelse">
            <a:extLst>
              <a:ext uri="{FF2B5EF4-FFF2-40B4-BE49-F238E27FC236}">
                <a16:creationId xmlns:a16="http://schemas.microsoft.com/office/drawing/2014/main" id="{B83F8D54-B8FD-A9EA-82DF-7AE27BE73819}"/>
              </a:ext>
            </a:extLst>
          </p:cNvPr>
          <p:cNvPicPr>
            <a:picLocks noChangeAspect="1"/>
          </p:cNvPicPr>
          <p:nvPr/>
        </p:nvPicPr>
        <p:blipFill>
          <a:blip r:embed="rId6"/>
          <a:stretch>
            <a:fillRect/>
          </a:stretch>
        </p:blipFill>
        <p:spPr>
          <a:xfrm>
            <a:off x="5205442" y="1186695"/>
            <a:ext cx="4114800" cy="4399410"/>
          </a:xfrm>
          <a:prstGeom prst="rect">
            <a:avLst/>
          </a:prstGeom>
        </p:spPr>
      </p:pic>
    </p:spTree>
    <p:extLst>
      <p:ext uri="{BB962C8B-B14F-4D97-AF65-F5344CB8AC3E}">
        <p14:creationId xmlns:p14="http://schemas.microsoft.com/office/powerpoint/2010/main" val="100503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9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6E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5378604" y="1653348"/>
            <a:ext cx="1434790" cy="1775652"/>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3862473"/>
            <a:ext cx="4757529" cy="485354"/>
          </a:xfrm>
        </p:spPr>
        <p:txBody>
          <a:bodyPr anchor="b">
            <a:normAutofit/>
          </a:bodyPr>
          <a:lstStyle>
            <a:lvl1pPr algn="ctr">
              <a:defRPr sz="2800">
                <a:solidFill>
                  <a:srgbClr val="FFE049"/>
                </a:solidFill>
              </a:defRPr>
            </a:lvl1pPr>
          </a:lstStyle>
          <a:p>
            <a:r>
              <a:rPr lang="da-DK" dirty="0"/>
              <a:t>Titel</a:t>
            </a:r>
          </a:p>
        </p:txBody>
      </p:sp>
    </p:spTree>
    <p:extLst>
      <p:ext uri="{BB962C8B-B14F-4D97-AF65-F5344CB8AC3E}">
        <p14:creationId xmlns:p14="http://schemas.microsoft.com/office/powerpoint/2010/main" val="3430011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7_Tom">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5E87696F-406F-F4D6-9264-BA94B53D8325}"/>
              </a:ext>
            </a:extLst>
          </p:cNvPr>
          <p:cNvPicPr>
            <a:picLocks noChangeAspect="1"/>
          </p:cNvPicPr>
          <p:nvPr/>
        </p:nvPicPr>
        <p:blipFill>
          <a:blip r:embed="rId2"/>
          <a:stretch>
            <a:fillRect/>
          </a:stretch>
        </p:blipFill>
        <p:spPr>
          <a:xfrm>
            <a:off x="5592675" y="1184735"/>
            <a:ext cx="5121450" cy="4089434"/>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087360" y="1497634"/>
            <a:ext cx="3179762" cy="357188"/>
          </a:xfrm>
        </p:spPr>
        <p:txBody>
          <a:bodyPr anchor="ctr">
            <a:noAutofit/>
          </a:bodyPr>
          <a:lstStyle>
            <a:lvl1pPr marL="0" indent="0" algn="ctr">
              <a:buNone/>
              <a:defRPr sz="1800" b="1">
                <a:solidFill>
                  <a:schemeClr val="accent5"/>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087360" y="2521364"/>
            <a:ext cx="3179762" cy="357188"/>
          </a:xfrm>
        </p:spPr>
        <p:txBody>
          <a:bodyPr anchor="ctr">
            <a:noAutofit/>
          </a:bodyPr>
          <a:lstStyle>
            <a:lvl1pPr marL="0" indent="0" algn="ctr">
              <a:buNone/>
              <a:defRPr sz="1800" b="1">
                <a:solidFill>
                  <a:srgbClr val="5CC4B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087360" y="3555033"/>
            <a:ext cx="3179762" cy="357188"/>
          </a:xfrm>
        </p:spPr>
        <p:txBody>
          <a:bodyPr anchor="ctr">
            <a:noAutofit/>
          </a:bodyPr>
          <a:lstStyle>
            <a:lvl1pPr marL="0" indent="0" algn="ctr">
              <a:buNone/>
              <a:defRPr sz="1800" b="1"/>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087360" y="4588703"/>
            <a:ext cx="3179762" cy="357188"/>
          </a:xfrm>
        </p:spPr>
        <p:txBody>
          <a:bodyPr anchor="ctr">
            <a:noAutofit/>
          </a:bodyPr>
          <a:lstStyle>
            <a:lvl1pPr marL="0" indent="0" algn="ctr">
              <a:buNone/>
              <a:defRPr sz="1800" b="1">
                <a:solidFill>
                  <a:srgbClr val="EE702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D7723D76-F9EE-A3FC-96BE-BBB9A7CBD976}"/>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B1EFAE23-4F8D-03CA-FF17-8F552586E46A}"/>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19328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8_Tom">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E7A3EC9D-DC09-28DA-D9EC-984AEB4C2EB6}"/>
              </a:ext>
            </a:extLst>
          </p:cNvPr>
          <p:cNvPicPr>
            <a:picLocks noChangeAspect="1"/>
          </p:cNvPicPr>
          <p:nvPr/>
        </p:nvPicPr>
        <p:blipFill>
          <a:blip r:embed="rId2"/>
          <a:stretch>
            <a:fillRect/>
          </a:stretch>
        </p:blipFill>
        <p:spPr>
          <a:xfrm>
            <a:off x="5592675" y="1176928"/>
            <a:ext cx="5157767" cy="4105047"/>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0" y="6763"/>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087360" y="1497634"/>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087360" y="2521364"/>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087360" y="3555033"/>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087360" y="4588703"/>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9EBD8F49-5695-B39B-B10C-36474E05A61B}"/>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DAD194F9-324E-BDEF-941D-3894AF9342A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16639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9_Tom">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89626A0-E635-51E2-80AB-88D21F408C4C}"/>
              </a:ext>
            </a:extLst>
          </p:cNvPr>
          <p:cNvPicPr>
            <a:picLocks noChangeAspect="1"/>
          </p:cNvPicPr>
          <p:nvPr/>
        </p:nvPicPr>
        <p:blipFill>
          <a:blip r:embed="rId2"/>
          <a:stretch>
            <a:fillRect/>
          </a:stretch>
        </p:blipFill>
        <p:spPr>
          <a:xfrm>
            <a:off x="6120353" y="1191532"/>
            <a:ext cx="4066093" cy="4066093"/>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111713" y="1483112"/>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111713" y="2516781"/>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111713" y="3550450"/>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111713" y="4602746"/>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D12EF125-075F-846A-68A1-6916B8DFB2D6}"/>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0" name="Undertitel 2">
            <a:extLst>
              <a:ext uri="{FF2B5EF4-FFF2-40B4-BE49-F238E27FC236}">
                <a16:creationId xmlns:a16="http://schemas.microsoft.com/office/drawing/2014/main" id="{697E35CB-C089-E419-F328-030C23ABD460}"/>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054076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om">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5EC15A3-6391-0920-09DF-A34905E6BEE5}"/>
              </a:ext>
            </a:extLst>
          </p:cNvPr>
          <p:cNvPicPr>
            <a:picLocks noChangeAspect="1"/>
          </p:cNvPicPr>
          <p:nvPr/>
        </p:nvPicPr>
        <p:blipFill>
          <a:blip r:embed="rId2"/>
          <a:stretch>
            <a:fillRect/>
          </a:stretch>
        </p:blipFill>
        <p:spPr>
          <a:xfrm>
            <a:off x="6120353" y="1196486"/>
            <a:ext cx="4066092" cy="4071587"/>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111713" y="1483112"/>
            <a:ext cx="2736578" cy="357188"/>
          </a:xfrm>
        </p:spPr>
        <p:txBody>
          <a:bodyPr anchor="ctr">
            <a:noAutofit/>
          </a:bodyPr>
          <a:lstStyle>
            <a:lvl1pPr marL="0" indent="0" algn="ctr">
              <a:buNone/>
              <a:defRPr sz="1800" b="1">
                <a:solidFill>
                  <a:schemeClr val="accent5"/>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111713" y="2516781"/>
            <a:ext cx="2736578" cy="357188"/>
          </a:xfrm>
        </p:spPr>
        <p:txBody>
          <a:bodyPr anchor="ctr">
            <a:noAutofit/>
          </a:bodyPr>
          <a:lstStyle>
            <a:lvl1pPr marL="0" indent="0" algn="ctr">
              <a:buNone/>
              <a:defRPr sz="1800" b="1">
                <a:solidFill>
                  <a:srgbClr val="EE702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111713" y="3550450"/>
            <a:ext cx="2736578" cy="357188"/>
          </a:xfrm>
        </p:spPr>
        <p:txBody>
          <a:bodyPr anchor="ctr">
            <a:noAutofit/>
          </a:bodyPr>
          <a:lstStyle>
            <a:lvl1pPr marL="0" indent="0" algn="ctr">
              <a:buNone/>
              <a:defRPr sz="1800" b="1">
                <a:solidFill>
                  <a:schemeClr val="accent2"/>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111713" y="4602746"/>
            <a:ext cx="2736578" cy="357188"/>
          </a:xfrm>
        </p:spPr>
        <p:txBody>
          <a:bodyPr anchor="ctr">
            <a:noAutofit/>
          </a:bodyPr>
          <a:lstStyle>
            <a:lvl1pPr marL="0" indent="0" algn="ctr">
              <a:buNone/>
              <a:defRPr sz="1800" b="1">
                <a:solidFill>
                  <a:srgbClr val="5CC4B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Tree>
    <p:extLst>
      <p:ext uri="{BB962C8B-B14F-4D97-AF65-F5344CB8AC3E}">
        <p14:creationId xmlns:p14="http://schemas.microsoft.com/office/powerpoint/2010/main" val="299166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E47108BF-B599-0D41-E9A5-CF0B2F46564F}"/>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Pladsholder til billede 2">
            <a:extLst>
              <a:ext uri="{FF2B5EF4-FFF2-40B4-BE49-F238E27FC236}">
                <a16:creationId xmlns:a16="http://schemas.microsoft.com/office/drawing/2014/main" id="{E9F0E5AC-2589-02E8-B23F-241F7B76BE3F}"/>
              </a:ext>
            </a:extLst>
          </p:cNvPr>
          <p:cNvSpPr>
            <a:spLocks noGrp="1"/>
          </p:cNvSpPr>
          <p:nvPr>
            <p:ph type="pic" idx="13"/>
          </p:nvPr>
        </p:nvSpPr>
        <p:spPr>
          <a:xfrm>
            <a:off x="5183188" y="987425"/>
            <a:ext cx="594863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CC32DFAD-DB39-5309-867B-C186D815060C}"/>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1" name="Undertitel 2">
            <a:extLst>
              <a:ext uri="{FF2B5EF4-FFF2-40B4-BE49-F238E27FC236}">
                <a16:creationId xmlns:a16="http://schemas.microsoft.com/office/drawing/2014/main" id="{FCE222B8-B05A-59BE-52F6-6E03008B9CDD}"/>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755221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4F522-A7F1-E358-C80C-E8F8A68E189E}"/>
              </a:ext>
            </a:extLst>
          </p:cNvPr>
          <p:cNvSpPr>
            <a:spLocks noGrp="1"/>
          </p:cNvSpPr>
          <p:nvPr>
            <p:ph type="ctrTitle"/>
          </p:nvPr>
        </p:nvSpPr>
        <p:spPr>
          <a:xfrm>
            <a:off x="1656521" y="1132302"/>
            <a:ext cx="8878957" cy="2387600"/>
          </a:xfrm>
        </p:spPr>
        <p:txBody>
          <a:bodyPr anchor="ctr">
            <a:normAutofit/>
          </a:bodyPr>
          <a:lstStyle>
            <a:lvl1pPr algn="ctr">
              <a:defRPr sz="4500"/>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C260C42C-EBC2-62D4-24D3-33B688C040B6}"/>
              </a:ext>
            </a:extLst>
          </p:cNvPr>
          <p:cNvSpPr>
            <a:spLocks noGrp="1"/>
          </p:cNvSpPr>
          <p:nvPr>
            <p:ph type="subTitle" idx="1"/>
          </p:nvPr>
        </p:nvSpPr>
        <p:spPr>
          <a:xfrm>
            <a:off x="1656520" y="3611978"/>
            <a:ext cx="8878958" cy="1655762"/>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D0BBBD90-6FB7-1748-26C6-6BC998C25BBC}"/>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5" name="Pladsholder til sidefod 4">
            <a:extLst>
              <a:ext uri="{FF2B5EF4-FFF2-40B4-BE49-F238E27FC236}">
                <a16:creationId xmlns:a16="http://schemas.microsoft.com/office/drawing/2014/main" id="{54118200-BDAC-26D9-95F8-2825E3B989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3849862-AFCD-E7C4-8F02-E73F11991634}"/>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3474549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823F3-E5C8-4BD8-1DC3-269AB0281DCC}"/>
              </a:ext>
            </a:extLst>
          </p:cNvPr>
          <p:cNvSpPr>
            <a:spLocks noGrp="1"/>
          </p:cNvSpPr>
          <p:nvPr>
            <p:ph type="title"/>
          </p:nvPr>
        </p:nvSpPr>
        <p:spPr>
          <a:xfrm>
            <a:off x="838200" y="1725267"/>
            <a:ext cx="9352723" cy="1325563"/>
          </a:xfrm>
        </p:spPr>
        <p:txBody>
          <a:bodyPr>
            <a:noAutofit/>
          </a:bodyPr>
          <a:lstStyle>
            <a:lvl1pPr>
              <a:defRPr sz="45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E65BF844-E06F-9A72-225A-0D4CF34C4375}"/>
              </a:ext>
            </a:extLst>
          </p:cNvPr>
          <p:cNvSpPr>
            <a:spLocks noGrp="1"/>
          </p:cNvSpPr>
          <p:nvPr>
            <p:ph idx="1"/>
          </p:nvPr>
        </p:nvSpPr>
        <p:spPr>
          <a:xfrm>
            <a:off x="838200" y="3230217"/>
            <a:ext cx="10293626" cy="294674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B01C1D24-B396-2664-B0EF-804C23F380DA}"/>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5" name="Pladsholder til sidefod 4">
            <a:extLst>
              <a:ext uri="{FF2B5EF4-FFF2-40B4-BE49-F238E27FC236}">
                <a16:creationId xmlns:a16="http://schemas.microsoft.com/office/drawing/2014/main" id="{A64E7DF0-675A-129B-5C85-1E8703A51B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03CDF3-6B1B-C55A-53EC-A41DFF38230F}"/>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85008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49AFE-3C95-BCF3-8A6C-84809F48381F}"/>
              </a:ext>
            </a:extLst>
          </p:cNvPr>
          <p:cNvSpPr>
            <a:spLocks noGrp="1"/>
          </p:cNvSpPr>
          <p:nvPr>
            <p:ph type="title"/>
          </p:nvPr>
        </p:nvSpPr>
        <p:spPr>
          <a:xfrm>
            <a:off x="2931275" y="2107303"/>
            <a:ext cx="5968327" cy="1321697"/>
          </a:xfrm>
        </p:spPr>
        <p:txBody>
          <a:bodyPr anchor="b"/>
          <a:lstStyle>
            <a:lvl1pPr algn="ctr">
              <a:defRPr sz="3200"/>
            </a:lvl1pP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ACB596FD-A003-17E1-3CC4-38C14E67025C}"/>
              </a:ext>
            </a:extLst>
          </p:cNvPr>
          <p:cNvSpPr>
            <a:spLocks noGrp="1"/>
          </p:cNvSpPr>
          <p:nvPr>
            <p:ph type="body" idx="1"/>
          </p:nvPr>
        </p:nvSpPr>
        <p:spPr>
          <a:xfrm>
            <a:off x="477078" y="3943420"/>
            <a:ext cx="10876722" cy="1500187"/>
          </a:xfrm>
        </p:spPr>
        <p:txBody>
          <a:bodyPr>
            <a:normAutofit/>
          </a:bodyPr>
          <a:lstStyle>
            <a:lvl1pPr marL="0" indent="0" algn="ctr">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3C01DA5-BA0C-2BA7-2091-4C23A73D22E9}"/>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5" name="Pladsholder til sidefod 4">
            <a:extLst>
              <a:ext uri="{FF2B5EF4-FFF2-40B4-BE49-F238E27FC236}">
                <a16:creationId xmlns:a16="http://schemas.microsoft.com/office/drawing/2014/main" id="{7C01A8D8-15D7-FB5E-24B5-4C5E1A8334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D99DC3-1523-7C6B-50FD-2BCFC0D4673A}"/>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106886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8D0FE-55E4-7EE8-CAF6-0CE2A62EBF4A}"/>
              </a:ext>
            </a:extLst>
          </p:cNvPr>
          <p:cNvSpPr>
            <a:spLocks noGrp="1"/>
          </p:cNvSpPr>
          <p:nvPr>
            <p:ph type="title"/>
          </p:nvPr>
        </p:nvSpPr>
        <p:spPr/>
        <p:txBody>
          <a:bodyPr anchor="b"/>
          <a:lstStyle>
            <a:lvl1pPr>
              <a:defRPr sz="24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17B8DB5E-F72D-7820-BDCF-C01EA268A89C}"/>
              </a:ext>
            </a:extLst>
          </p:cNvPr>
          <p:cNvSpPr>
            <a:spLocks noGrp="1"/>
          </p:cNvSpPr>
          <p:nvPr>
            <p:ph sz="half" idx="1"/>
          </p:nvPr>
        </p:nvSpPr>
        <p:spPr>
          <a:xfrm>
            <a:off x="838200" y="2932043"/>
            <a:ext cx="4827104" cy="32449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B8D0E907-8027-E013-76CB-BD2571E0D65D}"/>
              </a:ext>
            </a:extLst>
          </p:cNvPr>
          <p:cNvSpPr>
            <a:spLocks noGrp="1"/>
          </p:cNvSpPr>
          <p:nvPr>
            <p:ph sz="half" idx="2"/>
          </p:nvPr>
        </p:nvSpPr>
        <p:spPr>
          <a:xfrm>
            <a:off x="5993295" y="2932043"/>
            <a:ext cx="5138531" cy="324491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A4FC011C-25DF-0B92-0A64-5F60155391A1}"/>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6" name="Pladsholder til sidefod 5">
            <a:extLst>
              <a:ext uri="{FF2B5EF4-FFF2-40B4-BE49-F238E27FC236}">
                <a16:creationId xmlns:a16="http://schemas.microsoft.com/office/drawing/2014/main" id="{765360B8-B8C4-689D-B761-E38340CC150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5D21D6E-5128-01F5-5B92-A8DAA08774B4}"/>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3433713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24876-6579-494C-64B2-BCDFFA41960C}"/>
              </a:ext>
            </a:extLst>
          </p:cNvPr>
          <p:cNvSpPr>
            <a:spLocks noGrp="1"/>
          </p:cNvSpPr>
          <p:nvPr>
            <p:ph type="title"/>
          </p:nvPr>
        </p:nvSpPr>
        <p:spPr>
          <a:xfrm>
            <a:off x="1789042" y="365125"/>
            <a:ext cx="9564758" cy="1325563"/>
          </a:xfrm>
        </p:spPr>
        <p:txBody>
          <a:bodyPr anchor="ct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A0754CA1-39DF-35DD-5FB1-53FEFB75211C}"/>
              </a:ext>
            </a:extLst>
          </p:cNvPr>
          <p:cNvSpPr>
            <a:spLocks noGrp="1"/>
          </p:cNvSpPr>
          <p:nvPr>
            <p:ph type="body" idx="1"/>
          </p:nvPr>
        </p:nvSpPr>
        <p:spPr>
          <a:xfrm>
            <a:off x="448464" y="1917908"/>
            <a:ext cx="554911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081D2D8-0801-F1DA-F692-AFCE55A369BB}"/>
              </a:ext>
            </a:extLst>
          </p:cNvPr>
          <p:cNvSpPr>
            <a:spLocks noGrp="1"/>
          </p:cNvSpPr>
          <p:nvPr>
            <p:ph sz="half" idx="2"/>
          </p:nvPr>
        </p:nvSpPr>
        <p:spPr>
          <a:xfrm>
            <a:off x="448464" y="3006725"/>
            <a:ext cx="5549111" cy="318293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a:extLst>
              <a:ext uri="{FF2B5EF4-FFF2-40B4-BE49-F238E27FC236}">
                <a16:creationId xmlns:a16="http://schemas.microsoft.com/office/drawing/2014/main" id="{0145D6C9-C0B3-7225-96B3-7628DFF8C30E}"/>
              </a:ext>
            </a:extLst>
          </p:cNvPr>
          <p:cNvSpPr>
            <a:spLocks noGrp="1"/>
          </p:cNvSpPr>
          <p:nvPr>
            <p:ph type="body" sz="quarter" idx="3"/>
          </p:nvPr>
        </p:nvSpPr>
        <p:spPr>
          <a:xfrm>
            <a:off x="6172200" y="1918944"/>
            <a:ext cx="51816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9C8BDE2-0E3D-A217-A915-B2110EF81267}"/>
              </a:ext>
            </a:extLst>
          </p:cNvPr>
          <p:cNvSpPr>
            <a:spLocks noGrp="1"/>
          </p:cNvSpPr>
          <p:nvPr>
            <p:ph sz="quarter" idx="4"/>
          </p:nvPr>
        </p:nvSpPr>
        <p:spPr>
          <a:xfrm>
            <a:off x="6172200" y="3006725"/>
            <a:ext cx="5181600" cy="31829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a:extLst>
              <a:ext uri="{FF2B5EF4-FFF2-40B4-BE49-F238E27FC236}">
                <a16:creationId xmlns:a16="http://schemas.microsoft.com/office/drawing/2014/main" id="{8808B79E-8C84-F636-2D4B-30C980114F39}"/>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8" name="Pladsholder til sidefod 7">
            <a:extLst>
              <a:ext uri="{FF2B5EF4-FFF2-40B4-BE49-F238E27FC236}">
                <a16:creationId xmlns:a16="http://schemas.microsoft.com/office/drawing/2014/main" id="{962570D5-5855-08C8-C4B2-06225E60B84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C3D3F9F-DC7C-5D40-A6A6-AA0D174ADF5D}"/>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9521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955629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C7A41-D974-8A4C-8948-8CFE04246C45}"/>
              </a:ext>
            </a:extLst>
          </p:cNvPr>
          <p:cNvSpPr>
            <a:spLocks noGrp="1"/>
          </p:cNvSpPr>
          <p:nvPr>
            <p:ph type="title"/>
          </p:nvPr>
        </p:nvSpPr>
        <p:spPr>
          <a:xfrm>
            <a:off x="1518135" y="333375"/>
            <a:ext cx="9835665" cy="966718"/>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5984E535-5607-8E98-9282-BFF056476750}"/>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4" name="Pladsholder til sidefod 3">
            <a:extLst>
              <a:ext uri="{FF2B5EF4-FFF2-40B4-BE49-F238E27FC236}">
                <a16:creationId xmlns:a16="http://schemas.microsoft.com/office/drawing/2014/main" id="{96956487-088F-B5D6-697D-65E6596F813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8EE075B-85A0-A198-2D6E-FF1267AD9E95}"/>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114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sp>
        <p:nvSpPr>
          <p:cNvPr id="5" name="Pladsholder til billede 2">
            <a:extLst>
              <a:ext uri="{FF2B5EF4-FFF2-40B4-BE49-F238E27FC236}">
                <a16:creationId xmlns:a16="http://schemas.microsoft.com/office/drawing/2014/main" id="{7B1A2C67-DF19-80F9-A8CD-F3DEA701C88E}"/>
              </a:ext>
            </a:extLst>
          </p:cNvPr>
          <p:cNvSpPr>
            <a:spLocks noGrp="1"/>
          </p:cNvSpPr>
          <p:nvPr>
            <p:ph type="pic" idx="1"/>
          </p:nvPr>
        </p:nvSpPr>
        <p:spPr>
          <a:xfrm>
            <a:off x="3121680" y="987425"/>
            <a:ext cx="5948639"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Tree>
    <p:extLst>
      <p:ext uri="{BB962C8B-B14F-4D97-AF65-F5344CB8AC3E}">
        <p14:creationId xmlns:p14="http://schemas.microsoft.com/office/powerpoint/2010/main" val="702190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C1A11-473E-4743-BB78-6547C47B775F}"/>
              </a:ext>
            </a:extLst>
          </p:cNvPr>
          <p:cNvSpPr>
            <a:spLocks noGrp="1"/>
          </p:cNvSpPr>
          <p:nvPr>
            <p:ph type="title"/>
          </p:nvPr>
        </p:nvSpPr>
        <p:spPr>
          <a:xfrm>
            <a:off x="838200" y="2351881"/>
            <a:ext cx="3933825" cy="1872456"/>
          </a:xfrm>
        </p:spPr>
        <p:txBody>
          <a:bodyPr anchor="b"/>
          <a:lstStyle>
            <a:lvl1pPr>
              <a:defRPr sz="2800"/>
            </a:lvl1pPr>
          </a:lstStyle>
          <a:p>
            <a:r>
              <a:rPr lang="da-DK"/>
              <a:t>Klik for at redigere titeltypografien i masteren</a:t>
            </a:r>
            <a:endParaRPr lang="da-DK" dirty="0"/>
          </a:p>
        </p:txBody>
      </p:sp>
      <p:sp>
        <p:nvSpPr>
          <p:cNvPr id="3" name="Pladsholder til billede 2">
            <a:extLst>
              <a:ext uri="{FF2B5EF4-FFF2-40B4-BE49-F238E27FC236}">
                <a16:creationId xmlns:a16="http://schemas.microsoft.com/office/drawing/2014/main" id="{F45EAB0C-FEFA-059D-3436-5F36B4612210}"/>
              </a:ext>
            </a:extLst>
          </p:cNvPr>
          <p:cNvSpPr>
            <a:spLocks noGrp="1"/>
          </p:cNvSpPr>
          <p:nvPr>
            <p:ph type="pic" idx="1"/>
          </p:nvPr>
        </p:nvSpPr>
        <p:spPr>
          <a:xfrm>
            <a:off x="5183188" y="987425"/>
            <a:ext cx="594863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a:extLst>
              <a:ext uri="{FF2B5EF4-FFF2-40B4-BE49-F238E27FC236}">
                <a16:creationId xmlns:a16="http://schemas.microsoft.com/office/drawing/2014/main" id="{01E53873-F83A-E116-5F50-411A8F101B07}"/>
              </a:ext>
            </a:extLst>
          </p:cNvPr>
          <p:cNvSpPr>
            <a:spLocks noGrp="1"/>
          </p:cNvSpPr>
          <p:nvPr>
            <p:ph type="body" sz="half" idx="2"/>
          </p:nvPr>
        </p:nvSpPr>
        <p:spPr>
          <a:xfrm>
            <a:off x="838200" y="4506120"/>
            <a:ext cx="3933825"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0320ADF-132D-5DC7-580D-51C7BDCCA06E}"/>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6" name="Pladsholder til sidefod 5">
            <a:extLst>
              <a:ext uri="{FF2B5EF4-FFF2-40B4-BE49-F238E27FC236}">
                <a16:creationId xmlns:a16="http://schemas.microsoft.com/office/drawing/2014/main" id="{D15F6DBB-63FF-5561-A0F6-8DA7E7E6A4B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D9632C6-E4B2-78B3-A949-2E668E8C7EC8}"/>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516941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el og indhold_1 spalte med billede">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4844462" cy="893928"/>
          </a:xfrm>
          <a:prstGeom prst="rect">
            <a:avLst/>
          </a:prstGeom>
        </p:spPr>
        <p:txBody>
          <a:bodyPr vert="horz" lIns="0" tIns="0" rIns="0" bIns="0" rtlCol="0" anchor="b" anchorCtr="0">
            <a:noAutofit/>
          </a:bodyPr>
          <a:lstStyle>
            <a:lvl1pPr>
              <a:defRPr>
                <a:solidFill>
                  <a:schemeClr val="tx1"/>
                </a:solidFill>
              </a:defRPr>
            </a:lvl1pPr>
          </a:lstStyle>
          <a:p>
            <a:r>
              <a:rPr lang="da-DK" dirty="0"/>
              <a:t>Klik for at tilføje titel</a:t>
            </a:r>
          </a:p>
        </p:txBody>
      </p:sp>
      <p:sp>
        <p:nvSpPr>
          <p:cNvPr id="3" name="Content Placeholder 2"/>
          <p:cNvSpPr>
            <a:spLocks noGrp="1"/>
          </p:cNvSpPr>
          <p:nvPr>
            <p:ph idx="1" hasCustomPrompt="1"/>
          </p:nvPr>
        </p:nvSpPr>
        <p:spPr>
          <a:xfrm>
            <a:off x="719998" y="2192138"/>
            <a:ext cx="4844462" cy="3945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5765180" y="0"/>
            <a:ext cx="6426820" cy="6858000"/>
          </a:xfrm>
        </p:spPr>
        <p:txBody>
          <a:bodyPr tIns="36000"/>
          <a:lstStyle>
            <a:lvl1pPr marL="0" indent="0" algn="ctr">
              <a:buNone/>
              <a:defRPr/>
            </a:lvl1pPr>
          </a:lstStyle>
          <a:p>
            <a:r>
              <a:rPr lang="da-DK"/>
              <a:t>Klik på ikonet for at tilføje et billede</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3578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8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1115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93510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5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chemeClr val="bg1"/>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43599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7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D6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chemeClr val="bg1"/>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78474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6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FFE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6E46A0"/>
              </a:solidFill>
            </a:endParaRPr>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rgbClr val="6E46A0"/>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rgbClr val="6E46A0"/>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rgbClr val="6E46A0"/>
                </a:solidFill>
              </a:defRPr>
            </a:lvl1pPr>
          </a:lstStyle>
          <a:p>
            <a:fld id="{CD9EE736-8C43-C643-845F-397C49529551}" type="slidenum">
              <a:rPr lang="da-DK" smtClean="0"/>
              <a:pPr/>
              <a:t>‹nr.›</a:t>
            </a:fld>
            <a:endParaRPr lang="da-DK" dirty="0"/>
          </a:p>
        </p:txBody>
      </p:sp>
      <p:sp>
        <p:nvSpPr>
          <p:cNvPr id="9" name="Ellipse 8">
            <a:extLst>
              <a:ext uri="{FF2B5EF4-FFF2-40B4-BE49-F238E27FC236}">
                <a16:creationId xmlns:a16="http://schemas.microsoft.com/office/drawing/2014/main" id="{E12AA6AE-C6E0-A858-2451-24FFE7027991}"/>
              </a:ext>
            </a:extLst>
          </p:cNvPr>
          <p:cNvSpPr/>
          <p:nvPr/>
        </p:nvSpPr>
        <p:spPr>
          <a:xfrm>
            <a:off x="72369" y="104540"/>
            <a:ext cx="1530626" cy="1530626"/>
          </a:xfrm>
          <a:prstGeom prst="ellipse">
            <a:avLst/>
          </a:prstGeom>
          <a:solidFill>
            <a:srgbClr val="6E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6E46A0"/>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rgbClr val="6E46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56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7" name="Billede 6">
            <a:extLst>
              <a:ext uri="{FF2B5EF4-FFF2-40B4-BE49-F238E27FC236}">
                <a16:creationId xmlns:a16="http://schemas.microsoft.com/office/drawing/2014/main" id="{1510A770-1BED-4913-4C83-B3AB098B9632}"/>
              </a:ext>
            </a:extLst>
          </p:cNvPr>
          <p:cNvPicPr>
            <a:picLocks noChangeAspect="1"/>
          </p:cNvPicPr>
          <p:nvPr/>
        </p:nvPicPr>
        <p:blipFill>
          <a:blip r:embed="rId2"/>
          <a:stretch>
            <a:fillRect/>
          </a:stretch>
        </p:blipFill>
        <p:spPr>
          <a:xfrm>
            <a:off x="442913" y="333375"/>
            <a:ext cx="789539" cy="977109"/>
          </a:xfrm>
          <a:prstGeom prst="rect">
            <a:avLst/>
          </a:prstGeom>
        </p:spPr>
      </p:pic>
      <p:sp>
        <p:nvSpPr>
          <p:cNvPr id="11" name="Pladsholder til billede 2">
            <a:extLst>
              <a:ext uri="{FF2B5EF4-FFF2-40B4-BE49-F238E27FC236}">
                <a16:creationId xmlns:a16="http://schemas.microsoft.com/office/drawing/2014/main" id="{D72E5460-B863-CEAD-A3CF-126ED11F53BB}"/>
              </a:ext>
            </a:extLst>
          </p:cNvPr>
          <p:cNvSpPr>
            <a:spLocks noGrp="1"/>
          </p:cNvSpPr>
          <p:nvPr>
            <p:ph type="pic" idx="13"/>
          </p:nvPr>
        </p:nvSpPr>
        <p:spPr>
          <a:xfrm>
            <a:off x="4661453" y="992187"/>
            <a:ext cx="668493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6" name="Titel 1">
            <a:extLst>
              <a:ext uri="{FF2B5EF4-FFF2-40B4-BE49-F238E27FC236}">
                <a16:creationId xmlns:a16="http://schemas.microsoft.com/office/drawing/2014/main" id="{E4E7EEE2-BFF9-7272-246B-9C93C14BA2ED}"/>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0" name="Undertitel 2">
            <a:extLst>
              <a:ext uri="{FF2B5EF4-FFF2-40B4-BE49-F238E27FC236}">
                <a16:creationId xmlns:a16="http://schemas.microsoft.com/office/drawing/2014/main" id="{57D61EB8-AA94-E8F4-FA19-F3E68BD76441}"/>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49201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35C5B17-2CCC-9353-C1BE-0B6F01F76668}"/>
              </a:ext>
            </a:extLst>
          </p:cNvPr>
          <p:cNvSpPr>
            <a:spLocks noGrp="1"/>
          </p:cNvSpPr>
          <p:nvPr>
            <p:ph type="title"/>
          </p:nvPr>
        </p:nvSpPr>
        <p:spPr>
          <a:xfrm>
            <a:off x="838198" y="1440692"/>
            <a:ext cx="10293627" cy="966718"/>
          </a:xfrm>
          <a:prstGeom prst="rect">
            <a:avLst/>
          </a:prstGeom>
        </p:spPr>
        <p:txBody>
          <a:bodyPr vert="horz" lIns="91440" tIns="45720" rIns="91440" bIns="45720" rtlCol="0" anchor="b">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8E35FFA-B0BC-5B0A-D304-D2C94B3B48B0}"/>
              </a:ext>
            </a:extLst>
          </p:cNvPr>
          <p:cNvSpPr>
            <a:spLocks noGrp="1"/>
          </p:cNvSpPr>
          <p:nvPr>
            <p:ph type="body" idx="1"/>
          </p:nvPr>
        </p:nvSpPr>
        <p:spPr>
          <a:xfrm>
            <a:off x="838200" y="2723322"/>
            <a:ext cx="10293627" cy="3453641"/>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B5D3C44-AD36-4517-BDE8-0AFB1F5B63B6}"/>
              </a:ext>
            </a:extLst>
          </p:cNvPr>
          <p:cNvSpPr>
            <a:spLocks noGrp="1"/>
          </p:cNvSpPr>
          <p:nvPr>
            <p:ph type="dt" sz="half" idx="2"/>
          </p:nvPr>
        </p:nvSpPr>
        <p:spPr>
          <a:xfrm>
            <a:off x="448464" y="6356350"/>
            <a:ext cx="2743200" cy="365125"/>
          </a:xfrm>
          <a:prstGeom prst="rect">
            <a:avLst/>
          </a:prstGeom>
        </p:spPr>
        <p:txBody>
          <a:bodyPr vert="horz" lIns="91440" tIns="45720" rIns="91440" bIns="45720" rtlCol="0" anchor="ctr"/>
          <a:lstStyle>
            <a:lvl1pPr algn="l">
              <a:defRPr sz="1200">
                <a:solidFill>
                  <a:schemeClr val="accent2"/>
                </a:solidFill>
                <a:latin typeface="Arial" panose="020B0604020202020204" pitchFamily="34" charset="0"/>
                <a:cs typeface="Arial" panose="020B0604020202020204" pitchFamily="34" charset="0"/>
              </a:defRPr>
            </a:lvl1pPr>
          </a:lstStyle>
          <a:p>
            <a:fld id="{EC2CD6BC-0910-3740-8AB6-025373B03CB2}" type="datetimeFigureOut">
              <a:rPr lang="da-DK" smtClean="0"/>
              <a:pPr/>
              <a:t>15-01-2026</a:t>
            </a:fld>
            <a:endParaRPr lang="da-DK" dirty="0"/>
          </a:p>
        </p:txBody>
      </p:sp>
      <p:sp>
        <p:nvSpPr>
          <p:cNvPr id="5" name="Pladsholder til sidefod 4">
            <a:extLst>
              <a:ext uri="{FF2B5EF4-FFF2-40B4-BE49-F238E27FC236}">
                <a16:creationId xmlns:a16="http://schemas.microsoft.com/office/drawing/2014/main" id="{DEB91D42-36E3-D275-7464-714079CC0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a:extLst>
              <a:ext uri="{FF2B5EF4-FFF2-40B4-BE49-F238E27FC236}">
                <a16:creationId xmlns:a16="http://schemas.microsoft.com/office/drawing/2014/main" id="{1A32CD78-62AB-6BA9-9BE9-CC1668052538}"/>
              </a:ext>
            </a:extLst>
          </p:cNvPr>
          <p:cNvSpPr>
            <a:spLocks noGrp="1"/>
          </p:cNvSpPr>
          <p:nvPr>
            <p:ph type="sldNum" sz="quarter" idx="4"/>
          </p:nvPr>
        </p:nvSpPr>
        <p:spPr>
          <a:xfrm>
            <a:off x="8832573" y="6356350"/>
            <a:ext cx="2521227" cy="365125"/>
          </a:xfrm>
          <a:prstGeom prst="rect">
            <a:avLst/>
          </a:prstGeom>
        </p:spPr>
        <p:txBody>
          <a:bodyPr vert="horz" lIns="91440" tIns="45720" rIns="91440" bIns="45720" rtlCol="0" anchor="ctr"/>
          <a:lstStyle>
            <a:lvl1pPr algn="r">
              <a:defRPr sz="1200">
                <a:solidFill>
                  <a:schemeClr val="accent2"/>
                </a:solidFill>
                <a:latin typeface="Arial" panose="020B0604020202020204" pitchFamily="34" charset="0"/>
                <a:cs typeface="Arial" panose="020B0604020202020204" pitchFamily="34" charset="0"/>
              </a:defRPr>
            </a:lvl1pPr>
          </a:lstStyle>
          <a:p>
            <a:r>
              <a:rPr lang="da-DK" b="0" i="0" dirty="0">
                <a:solidFill>
                  <a:srgbClr val="666666"/>
                </a:solidFill>
                <a:effectLst/>
                <a:latin typeface="Arial" panose="020B0604020202020204" pitchFamily="34" charset="0"/>
              </a:rPr>
              <a:t>|  </a:t>
            </a:r>
            <a:fld id="{CD9EE736-8C43-C643-845F-397C49529551}" type="slidenum">
              <a:rPr lang="da-DK" smtClean="0"/>
              <a:pPr/>
              <a:t>‹nr.›</a:t>
            </a:fld>
            <a:endParaRPr lang="da-DK" dirty="0"/>
          </a:p>
        </p:txBody>
      </p:sp>
      <p:pic>
        <p:nvPicPr>
          <p:cNvPr id="7" name="Billede 6">
            <a:extLst>
              <a:ext uri="{FF2B5EF4-FFF2-40B4-BE49-F238E27FC236}">
                <a16:creationId xmlns:a16="http://schemas.microsoft.com/office/drawing/2014/main" id="{324540FC-2996-AAF2-7A51-64323F883146}"/>
              </a:ext>
            </a:extLst>
          </p:cNvPr>
          <p:cNvPicPr>
            <a:picLocks noChangeAspect="1"/>
          </p:cNvPicPr>
          <p:nvPr/>
        </p:nvPicPr>
        <p:blipFill>
          <a:blip r:embed="rId35"/>
          <a:stretch>
            <a:fillRect/>
          </a:stretch>
        </p:blipFill>
        <p:spPr>
          <a:xfrm>
            <a:off x="448464" y="325542"/>
            <a:ext cx="779471" cy="966718"/>
          </a:xfrm>
          <a:prstGeom prst="rect">
            <a:avLst/>
          </a:prstGeom>
        </p:spPr>
      </p:pic>
      <p:sp>
        <p:nvSpPr>
          <p:cNvPr id="8" name="Rektangel 7">
            <a:extLst>
              <a:ext uri="{FF2B5EF4-FFF2-40B4-BE49-F238E27FC236}">
                <a16:creationId xmlns:a16="http://schemas.microsoft.com/office/drawing/2014/main" id="{CDD26DB9-785A-B27D-18F2-8E0A9041F80C}"/>
              </a:ext>
            </a:extLst>
          </p:cNvPr>
          <p:cNvSpPr/>
          <p:nvPr/>
        </p:nvSpPr>
        <p:spPr>
          <a:xfrm>
            <a:off x="11810998" y="0"/>
            <a:ext cx="381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n>
                <a:noFill/>
              </a:ln>
            </a:endParaRPr>
          </a:p>
        </p:txBody>
      </p:sp>
    </p:spTree>
    <p:extLst>
      <p:ext uri="{BB962C8B-B14F-4D97-AF65-F5344CB8AC3E}">
        <p14:creationId xmlns:p14="http://schemas.microsoft.com/office/powerpoint/2010/main" val="1625942789"/>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0" r:id="rId3"/>
    <p:sldLayoutId id="2147483675" r:id="rId4"/>
    <p:sldLayoutId id="2147483671" r:id="rId5"/>
    <p:sldLayoutId id="2147483672" r:id="rId6"/>
    <p:sldLayoutId id="2147483674" r:id="rId7"/>
    <p:sldLayoutId id="2147483673" r:id="rId8"/>
    <p:sldLayoutId id="2147483658" r:id="rId9"/>
    <p:sldLayoutId id="2147483659" r:id="rId10"/>
    <p:sldLayoutId id="2147483678" r:id="rId11"/>
    <p:sldLayoutId id="2147483679" r:id="rId12"/>
    <p:sldLayoutId id="2147483680" r:id="rId13"/>
    <p:sldLayoutId id="2147483681" r:id="rId14"/>
    <p:sldLayoutId id="2147483661" r:id="rId15"/>
    <p:sldLayoutId id="2147483668" r:id="rId16"/>
    <p:sldLayoutId id="2147483669" r:id="rId17"/>
    <p:sldLayoutId id="2147483662" r:id="rId18"/>
    <p:sldLayoutId id="2147483663" r:id="rId19"/>
    <p:sldLayoutId id="2147483664" r:id="rId20"/>
    <p:sldLayoutId id="2147483665" r:id="rId21"/>
    <p:sldLayoutId id="2147483666" r:id="rId22"/>
    <p:sldLayoutId id="2147483667" r:id="rId23"/>
    <p:sldLayoutId id="2147483660" r:id="rId24"/>
    <p:sldLayoutId id="2147483649" r:id="rId25"/>
    <p:sldLayoutId id="2147483650" r:id="rId26"/>
    <p:sldLayoutId id="2147483651" r:id="rId27"/>
    <p:sldLayoutId id="2147483652" r:id="rId28"/>
    <p:sldLayoutId id="2147483653" r:id="rId29"/>
    <p:sldLayoutId id="2147483654" r:id="rId30"/>
    <p:sldLayoutId id="2147483655" r:id="rId31"/>
    <p:sldLayoutId id="2147483657" r:id="rId32"/>
    <p:sldLayoutId id="2147483682" r:id="rId33"/>
  </p:sldLayoutIdLst>
  <p:txStyles>
    <p:titleStyle>
      <a:lvl1pPr algn="l" defTabSz="914400" rtl="0" eaLnBrk="1" latinLnBrk="0" hangingPunct="1">
        <a:lnSpc>
          <a:spcPct val="90000"/>
        </a:lnSpc>
        <a:spcBef>
          <a:spcPct val="0"/>
        </a:spcBef>
        <a:buNone/>
        <a:defRPr sz="2800" b="1" kern="1200">
          <a:solidFill>
            <a:srgbClr val="1419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419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419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419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419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419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E8F7B-551E-5584-908E-04A380FBD8E0}"/>
              </a:ext>
            </a:extLst>
          </p:cNvPr>
          <p:cNvSpPr>
            <a:spLocks noGrp="1"/>
          </p:cNvSpPr>
          <p:nvPr>
            <p:ph type="ctrTitle"/>
          </p:nvPr>
        </p:nvSpPr>
        <p:spPr>
          <a:xfrm>
            <a:off x="3717235" y="3862472"/>
            <a:ext cx="4757529" cy="1328653"/>
          </a:xfrm>
        </p:spPr>
        <p:txBody>
          <a:bodyPr>
            <a:normAutofit fontScale="90000"/>
          </a:bodyPr>
          <a:lstStyle/>
          <a:p>
            <a:r>
              <a:rPr lang="da-DK" sz="3600" dirty="0"/>
              <a:t>Nest i dagtilbud</a:t>
            </a:r>
            <a:br>
              <a:rPr lang="da-DK" dirty="0"/>
            </a:br>
            <a:r>
              <a:rPr lang="da-DK" dirty="0"/>
              <a:t>PIXI</a:t>
            </a:r>
            <a:br>
              <a:rPr lang="da-DK" dirty="0"/>
            </a:br>
            <a:r>
              <a:rPr lang="da-DK" dirty="0"/>
              <a:t>Samarbejdsmodeller</a:t>
            </a:r>
          </a:p>
        </p:txBody>
      </p:sp>
    </p:spTree>
    <p:extLst>
      <p:ext uri="{BB962C8B-B14F-4D97-AF65-F5344CB8AC3E}">
        <p14:creationId xmlns:p14="http://schemas.microsoft.com/office/powerpoint/2010/main" val="251651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170222" y="3540459"/>
            <a:ext cx="3092721" cy="3092721"/>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4">
            <a:duotone>
              <a:schemeClr val="accent5">
                <a:shade val="45000"/>
                <a:satMod val="135000"/>
              </a:schemeClr>
              <a:prstClr val="white"/>
            </a:duotone>
          </a:blip>
          <a:stretch>
            <a:fillRect/>
          </a:stretch>
        </p:blipFill>
        <p:spPr>
          <a:xfrm>
            <a:off x="3824439" y="-1564691"/>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8210108" y="3948997"/>
            <a:ext cx="2560453" cy="2560453"/>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1"/>
            <a:ext cx="2743200" cy="413802"/>
          </a:xfrm>
        </p:spPr>
        <p:txBody>
          <a:bodyPr/>
          <a:lstStyle/>
          <a:p>
            <a:r>
              <a:rPr lang="da-DK" dirty="0"/>
              <a:t>Stationsaktiviteter</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303847"/>
            <a:ext cx="2743200" cy="3649278"/>
          </a:xfrm>
        </p:spPr>
        <p:txBody>
          <a:bodyPr>
            <a:normAutofit fontScale="85000" lnSpcReduction="20000"/>
          </a:bodyPr>
          <a:lstStyle/>
          <a:p>
            <a:r>
              <a:rPr lang="da-DK" dirty="0"/>
              <a:t>En aktivitet brydes op i mindre aktiviteter.</a:t>
            </a:r>
          </a:p>
          <a:p>
            <a:r>
              <a:rPr lang="da-DK" dirty="0"/>
              <a:t>Begge er ansvarlige for aktivitet og er nærværende med en mindre gruppe børn. Mindre grupper er med til at styrke deltagelsesmuligheder for alle børn. </a:t>
            </a:r>
          </a:p>
          <a:p>
            <a:r>
              <a:rPr lang="da-DK" dirty="0"/>
              <a:t>En mindre gruppe børn er i aktivitet uden voksendeltagelse. Alle børn skal kunne deltage i denne aktivitet uden voksen deltagelse. Centralt at der tages afsæt i viden om børnenes kompetencer, når aktivitet planlægges.</a:t>
            </a:r>
          </a:p>
          <a:p>
            <a:r>
              <a:rPr lang="da-DK" dirty="0"/>
              <a:t>Børnegrupperne skifter mellem aktiviteterne, imens de voksne er stationære.</a:t>
            </a:r>
          </a:p>
          <a:p>
            <a:endParaRPr lang="da-DK" dirty="0"/>
          </a:p>
        </p:txBody>
      </p:sp>
      <p:pic>
        <p:nvPicPr>
          <p:cNvPr id="3" name="Billede 2">
            <a:extLst>
              <a:ext uri="{FF2B5EF4-FFF2-40B4-BE49-F238E27FC236}">
                <a16:creationId xmlns:a16="http://schemas.microsoft.com/office/drawing/2014/main" id="{40A6BE70-88EB-D597-E0FA-15CD95CA2B4D}"/>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7396803" y="837710"/>
            <a:ext cx="2560453" cy="2560453"/>
          </a:xfrm>
          <a:prstGeom prst="rect">
            <a:avLst/>
          </a:prstGeom>
        </p:spPr>
      </p:pic>
      <p:pic>
        <p:nvPicPr>
          <p:cNvPr id="5" name="Billede 4">
            <a:extLst>
              <a:ext uri="{FF2B5EF4-FFF2-40B4-BE49-F238E27FC236}">
                <a16:creationId xmlns:a16="http://schemas.microsoft.com/office/drawing/2014/main" id="{417DA6D0-01F1-B3EE-29D9-BB9C51D62958}"/>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10941365" y="2104218"/>
            <a:ext cx="959877" cy="1913397"/>
          </a:xfrm>
          <a:prstGeom prst="rect">
            <a:avLst/>
          </a:prstGeom>
        </p:spPr>
      </p:pic>
      <p:pic>
        <p:nvPicPr>
          <p:cNvPr id="6" name="Billede 5">
            <a:extLst>
              <a:ext uri="{FF2B5EF4-FFF2-40B4-BE49-F238E27FC236}">
                <a16:creationId xmlns:a16="http://schemas.microsoft.com/office/drawing/2014/main" id="{26046F48-1219-77BE-99A0-97DBBBCAC645}"/>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7042794" y="-1355762"/>
            <a:ext cx="1360266" cy="2711523"/>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6">
            <a:duotone>
              <a:schemeClr val="accent6">
                <a:shade val="45000"/>
                <a:satMod val="135000"/>
              </a:schemeClr>
              <a:prstClr val="white"/>
            </a:duotone>
          </a:blip>
          <a:stretch>
            <a:fillRect/>
          </a:stretch>
        </p:blipFill>
        <p:spPr>
          <a:xfrm>
            <a:off x="6777649" y="2644176"/>
            <a:ext cx="1830701" cy="3649278"/>
          </a:xfrm>
          <a:prstGeom prst="rect">
            <a:avLst/>
          </a:prstGeom>
        </p:spPr>
      </p:pic>
      <p:pic>
        <p:nvPicPr>
          <p:cNvPr id="2" name="Billede 1">
            <a:extLst>
              <a:ext uri="{FF2B5EF4-FFF2-40B4-BE49-F238E27FC236}">
                <a16:creationId xmlns:a16="http://schemas.microsoft.com/office/drawing/2014/main" id="{49DA3C03-B59E-55C5-E6E3-C75E01963130}"/>
              </a:ext>
              <a:ext uri="{C183D7F6-B498-43B3-948B-1728B52AA6E4}">
                <adec:decorative xmlns:adec="http://schemas.microsoft.com/office/drawing/2017/decorative" val="1"/>
              </a:ext>
            </a:extLst>
          </p:cNvPr>
          <p:cNvPicPr>
            <a:picLocks noChangeAspect="1"/>
          </p:cNvPicPr>
          <p:nvPr/>
        </p:nvPicPr>
        <p:blipFill>
          <a:blip r:embed="rId6">
            <a:duotone>
              <a:schemeClr val="accent6">
                <a:shade val="45000"/>
                <a:satMod val="135000"/>
              </a:schemeClr>
              <a:prstClr val="white"/>
            </a:duotone>
          </a:blip>
          <a:stretch>
            <a:fillRect/>
          </a:stretch>
        </p:blipFill>
        <p:spPr>
          <a:xfrm>
            <a:off x="9718978" y="-690793"/>
            <a:ext cx="1830701" cy="3649278"/>
          </a:xfrm>
          <a:prstGeom prst="rect">
            <a:avLst/>
          </a:prstGeom>
        </p:spPr>
      </p:pic>
    </p:spTree>
    <p:extLst>
      <p:ext uri="{BB962C8B-B14F-4D97-AF65-F5344CB8AC3E}">
        <p14:creationId xmlns:p14="http://schemas.microsoft.com/office/powerpoint/2010/main" val="189580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046786" y="3191208"/>
            <a:ext cx="3092721" cy="3092721"/>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7304176" y="-1401638"/>
            <a:ext cx="1830701" cy="3649278"/>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3996000" y="-1474067"/>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9134877" y="3791150"/>
            <a:ext cx="2560453" cy="2560453"/>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1"/>
            <a:ext cx="2743200" cy="407340"/>
          </a:xfrm>
        </p:spPr>
        <p:txBody>
          <a:bodyPr/>
          <a:lstStyle/>
          <a:p>
            <a:r>
              <a:rPr lang="da-DK" dirty="0"/>
              <a:t>Parallel</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246698"/>
            <a:ext cx="2743200" cy="3649278"/>
          </a:xfrm>
        </p:spPr>
        <p:txBody>
          <a:bodyPr>
            <a:normAutofit fontScale="92500" lnSpcReduction="10000"/>
          </a:bodyPr>
          <a:lstStyle/>
          <a:p>
            <a:r>
              <a:rPr lang="da-DK" dirty="0"/>
              <a:t>Begge voksne er ansvarlige og nærværende for hver sin gruppe børn, men aktiviteten er den samme. F. eks. Læse samme bog i begge grupper, eller samme leg leges.</a:t>
            </a:r>
          </a:p>
          <a:p>
            <a:r>
              <a:rPr lang="da-DK" dirty="0"/>
              <a:t>Modellen bruges ofte ved voksenstyret aktiviteter, hvor der er fokus på gruppesammensætningen. Aktiviteten differentieres i forhold til gruppesammensætning, for at understøtte alle børns deltagelse. </a:t>
            </a:r>
          </a:p>
          <a:p>
            <a:r>
              <a:rPr lang="da-DK" dirty="0"/>
              <a:t>Når alle børn og voksne er sammen igen vil der være et fælles afsæt. </a:t>
            </a:r>
          </a:p>
        </p:txBody>
      </p:sp>
      <p:pic>
        <p:nvPicPr>
          <p:cNvPr id="2" name="Billede 1">
            <a:extLst>
              <a:ext uri="{FF2B5EF4-FFF2-40B4-BE49-F238E27FC236}">
                <a16:creationId xmlns:a16="http://schemas.microsoft.com/office/drawing/2014/main" id="{49DA3C03-B59E-55C5-E6E3-C75E01963130}"/>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7109015" y="2912929"/>
            <a:ext cx="1830701" cy="3649278"/>
          </a:xfrm>
          <a:prstGeom prst="rect">
            <a:avLst/>
          </a:prstGeom>
        </p:spPr>
      </p:pic>
      <p:pic>
        <p:nvPicPr>
          <p:cNvPr id="5" name="Billede 4">
            <a:extLst>
              <a:ext uri="{FF2B5EF4-FFF2-40B4-BE49-F238E27FC236}">
                <a16:creationId xmlns:a16="http://schemas.microsoft.com/office/drawing/2014/main" id="{417DA6D0-01F1-B3EE-29D9-BB9C51D62958}"/>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blip>
          <a:stretch>
            <a:fillRect/>
          </a:stretch>
        </p:blipFill>
        <p:spPr>
          <a:xfrm>
            <a:off x="8744555" y="2435388"/>
            <a:ext cx="1360266" cy="2711523"/>
          </a:xfrm>
          <a:prstGeom prst="rect">
            <a:avLst/>
          </a:prstGeom>
        </p:spPr>
      </p:pic>
      <p:pic>
        <p:nvPicPr>
          <p:cNvPr id="6" name="Billede 5">
            <a:extLst>
              <a:ext uri="{FF2B5EF4-FFF2-40B4-BE49-F238E27FC236}">
                <a16:creationId xmlns:a16="http://schemas.microsoft.com/office/drawing/2014/main" id="{26046F48-1219-77BE-99A0-97DBBBCAC645}"/>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blip>
          <a:stretch>
            <a:fillRect/>
          </a:stretch>
        </p:blipFill>
        <p:spPr>
          <a:xfrm>
            <a:off x="5943910" y="423001"/>
            <a:ext cx="1360266" cy="2711523"/>
          </a:xfrm>
          <a:prstGeom prst="rect">
            <a:avLst/>
          </a:prstGeom>
        </p:spPr>
      </p:pic>
      <p:pic>
        <p:nvPicPr>
          <p:cNvPr id="3" name="Billede 2">
            <a:extLst>
              <a:ext uri="{FF2B5EF4-FFF2-40B4-BE49-F238E27FC236}">
                <a16:creationId xmlns:a16="http://schemas.microsoft.com/office/drawing/2014/main" id="{E9EF6B0D-D55E-86E2-67E5-D2676600D5FD}"/>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9028488" y="-493900"/>
            <a:ext cx="2560453" cy="2560453"/>
          </a:xfrm>
          <a:prstGeom prst="rect">
            <a:avLst/>
          </a:prstGeom>
        </p:spPr>
      </p:pic>
    </p:spTree>
    <p:extLst>
      <p:ext uri="{BB962C8B-B14F-4D97-AF65-F5344CB8AC3E}">
        <p14:creationId xmlns:p14="http://schemas.microsoft.com/office/powerpoint/2010/main" val="83932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616388" y="1802268"/>
            <a:ext cx="3092721" cy="3092721"/>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8763886" y="3723476"/>
            <a:ext cx="2560453" cy="2560453"/>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1"/>
            <a:ext cx="2743200" cy="626452"/>
          </a:xfrm>
        </p:spPr>
        <p:txBody>
          <a:bodyPr>
            <a:noAutofit/>
          </a:bodyPr>
          <a:lstStyle/>
          <a:p>
            <a:r>
              <a:rPr lang="da-DK" dirty="0"/>
              <a:t>Alternative aktiviteter</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466753"/>
            <a:ext cx="2743200" cy="3638771"/>
          </a:xfrm>
        </p:spPr>
        <p:txBody>
          <a:bodyPr>
            <a:normAutofit lnSpcReduction="10000"/>
          </a:bodyPr>
          <a:lstStyle/>
          <a:p>
            <a:r>
              <a:rPr lang="da-DK" dirty="0"/>
              <a:t>Begge voksne har ansvar og er nærværende for hver sin børnegruppe.</a:t>
            </a:r>
          </a:p>
          <a:p>
            <a:r>
              <a:rPr lang="da-DK" dirty="0"/>
              <a:t>Børnegruppen laver aktiviteter, som er tilpasset gruppen.</a:t>
            </a:r>
          </a:p>
          <a:p>
            <a:r>
              <a:rPr lang="da-DK" dirty="0"/>
              <a:t>Dette giver mulighed for at variere gruppestørrelse, indhold og sammensætning.</a:t>
            </a:r>
          </a:p>
          <a:p>
            <a:r>
              <a:rPr lang="da-DK" dirty="0"/>
              <a:t>Modellen bruges ofte ved voksenstyret deltagelse og aktivitet, hvor der er særlige aktiviteter eller øvebaner i fokus. F.eks. Sproggruppe, relations gruppe, motorikgruppe el. </a:t>
            </a:r>
          </a:p>
        </p:txBody>
      </p:sp>
      <p:pic>
        <p:nvPicPr>
          <p:cNvPr id="5" name="Billede 4">
            <a:extLst>
              <a:ext uri="{FF2B5EF4-FFF2-40B4-BE49-F238E27FC236}">
                <a16:creationId xmlns:a16="http://schemas.microsoft.com/office/drawing/2014/main" id="{417DA6D0-01F1-B3EE-29D9-BB9C51D62958}"/>
              </a:ext>
              <a:ext uri="{C183D7F6-B498-43B3-948B-1728B52AA6E4}">
                <adec:decorative xmlns:adec="http://schemas.microsoft.com/office/drawing/2017/decorative" val="1"/>
              </a:ext>
            </a:extLst>
          </p:cNvPr>
          <p:cNvPicPr>
            <a:picLocks noChangeAspect="1"/>
          </p:cNvPicPr>
          <p:nvPr/>
        </p:nvPicPr>
        <p:blipFill>
          <a:blip r:embed="rId4">
            <a:duotone>
              <a:schemeClr val="accent5">
                <a:shade val="45000"/>
                <a:satMod val="135000"/>
              </a:schemeClr>
              <a:prstClr val="white"/>
            </a:duotone>
          </a:blip>
          <a:stretch>
            <a:fillRect/>
          </a:stretch>
        </p:blipFill>
        <p:spPr>
          <a:xfrm>
            <a:off x="5998136" y="3720905"/>
            <a:ext cx="1360266" cy="2711523"/>
          </a:xfrm>
          <a:prstGeom prst="rect">
            <a:avLst/>
          </a:prstGeom>
        </p:spPr>
      </p:pic>
      <p:pic>
        <p:nvPicPr>
          <p:cNvPr id="6" name="Billede 5">
            <a:extLst>
              <a:ext uri="{FF2B5EF4-FFF2-40B4-BE49-F238E27FC236}">
                <a16:creationId xmlns:a16="http://schemas.microsoft.com/office/drawing/2014/main" id="{26046F48-1219-77BE-99A0-97DBBBCAC645}"/>
              </a:ext>
              <a:ext uri="{C183D7F6-B498-43B3-948B-1728B52AA6E4}">
                <adec:decorative xmlns:adec="http://schemas.microsoft.com/office/drawing/2017/decorative" val="1"/>
              </a:ext>
            </a:extLst>
          </p:cNvPr>
          <p:cNvPicPr>
            <a:picLocks noChangeAspect="1"/>
          </p:cNvPicPr>
          <p:nvPr/>
        </p:nvPicPr>
        <p:blipFill>
          <a:blip r:embed="rId4">
            <a:duotone>
              <a:schemeClr val="accent5">
                <a:shade val="45000"/>
                <a:satMod val="135000"/>
              </a:schemeClr>
              <a:prstClr val="white"/>
            </a:duotone>
          </a:blip>
          <a:stretch>
            <a:fillRect/>
          </a:stretch>
        </p:blipFill>
        <p:spPr>
          <a:xfrm>
            <a:off x="5657615" y="-781692"/>
            <a:ext cx="1360266" cy="2711523"/>
          </a:xfrm>
          <a:prstGeom prst="rect">
            <a:avLst/>
          </a:prstGeom>
        </p:spPr>
      </p:pic>
      <p:pic>
        <p:nvPicPr>
          <p:cNvPr id="3" name="Billede 2">
            <a:extLst>
              <a:ext uri="{FF2B5EF4-FFF2-40B4-BE49-F238E27FC236}">
                <a16:creationId xmlns:a16="http://schemas.microsoft.com/office/drawing/2014/main" id="{E9EF6B0D-D55E-86E2-67E5-D2676600D5FD}"/>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7939196" y="-394680"/>
            <a:ext cx="2560453" cy="2560453"/>
          </a:xfrm>
          <a:prstGeom prst="rect">
            <a:avLst/>
          </a:prstGeom>
        </p:spPr>
      </p:pic>
      <p:pic>
        <p:nvPicPr>
          <p:cNvPr id="2" name="Billede 1">
            <a:extLst>
              <a:ext uri="{FF2B5EF4-FFF2-40B4-BE49-F238E27FC236}">
                <a16:creationId xmlns:a16="http://schemas.microsoft.com/office/drawing/2014/main" id="{49DA3C03-B59E-55C5-E6E3-C75E01963130}"/>
              </a:ext>
              <a:ext uri="{C183D7F6-B498-43B3-948B-1728B52AA6E4}">
                <adec:decorative xmlns:adec="http://schemas.microsoft.com/office/drawing/2017/decorative" val="1"/>
              </a:ext>
            </a:extLst>
          </p:cNvPr>
          <p:cNvPicPr>
            <a:picLocks noChangeAspect="1"/>
          </p:cNvPicPr>
          <p:nvPr/>
        </p:nvPicPr>
        <p:blipFill>
          <a:blip r:embed="rId5">
            <a:duotone>
              <a:schemeClr val="accent6">
                <a:shade val="45000"/>
                <a:satMod val="135000"/>
              </a:schemeClr>
              <a:prstClr val="white"/>
            </a:duotone>
          </a:blip>
          <a:stretch>
            <a:fillRect/>
          </a:stretch>
        </p:blipFill>
        <p:spPr>
          <a:xfrm>
            <a:off x="7380161" y="2291751"/>
            <a:ext cx="1830701" cy="3649278"/>
          </a:xfrm>
          <a:prstGeom prst="rect">
            <a:avLst/>
          </a:prstGeom>
        </p:spPr>
      </p:pic>
      <p:pic>
        <p:nvPicPr>
          <p:cNvPr id="7" name="Billede 6">
            <a:extLst>
              <a:ext uri="{FF2B5EF4-FFF2-40B4-BE49-F238E27FC236}">
                <a16:creationId xmlns:a16="http://schemas.microsoft.com/office/drawing/2014/main" id="{218DC651-87D5-21FA-86C8-9CAAFE2674A5}"/>
              </a:ext>
              <a:ext uri="{C183D7F6-B498-43B3-948B-1728B52AA6E4}">
                <adec:decorative xmlns:adec="http://schemas.microsoft.com/office/drawing/2017/decorative" val="1"/>
              </a:ext>
            </a:extLst>
          </p:cNvPr>
          <p:cNvPicPr>
            <a:picLocks noChangeAspect="1"/>
          </p:cNvPicPr>
          <p:nvPr/>
        </p:nvPicPr>
        <p:blipFill>
          <a:blip r:embed="rId5">
            <a:duotone>
              <a:schemeClr val="accent6">
                <a:shade val="45000"/>
                <a:satMod val="135000"/>
              </a:schemeClr>
              <a:prstClr val="white"/>
            </a:duotone>
          </a:blip>
          <a:stretch>
            <a:fillRect/>
          </a:stretch>
        </p:blipFill>
        <p:spPr>
          <a:xfrm>
            <a:off x="6563188" y="-1314351"/>
            <a:ext cx="1830701" cy="3649278"/>
          </a:xfrm>
          <a:prstGeom prst="rect">
            <a:avLst/>
          </a:prstGeom>
        </p:spPr>
      </p:pic>
    </p:spTree>
    <p:extLst>
      <p:ext uri="{BB962C8B-B14F-4D97-AF65-F5344CB8AC3E}">
        <p14:creationId xmlns:p14="http://schemas.microsoft.com/office/powerpoint/2010/main" val="277300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6B37C5-18F2-DA48-238E-4B821A726CEC}"/>
              </a:ext>
            </a:extLst>
          </p:cNvPr>
          <p:cNvSpPr>
            <a:spLocks noGrp="1"/>
          </p:cNvSpPr>
          <p:nvPr>
            <p:ph type="ctrTitle"/>
          </p:nvPr>
        </p:nvSpPr>
        <p:spPr>
          <a:xfrm>
            <a:off x="442912" y="1401856"/>
            <a:ext cx="2743200" cy="644992"/>
          </a:xfrm>
        </p:spPr>
        <p:txBody>
          <a:bodyPr>
            <a:normAutofit fontScale="90000"/>
          </a:bodyPr>
          <a:lstStyle/>
          <a:p>
            <a:br>
              <a:rPr lang="da-DK" dirty="0"/>
            </a:br>
            <a:r>
              <a:rPr lang="da-DK" dirty="0"/>
              <a:t>Kompetencer, ansvar og roller</a:t>
            </a:r>
          </a:p>
        </p:txBody>
      </p:sp>
      <p:sp>
        <p:nvSpPr>
          <p:cNvPr id="4" name="Undertitel 3">
            <a:extLst>
              <a:ext uri="{FF2B5EF4-FFF2-40B4-BE49-F238E27FC236}">
                <a16:creationId xmlns:a16="http://schemas.microsoft.com/office/drawing/2014/main" id="{FB017073-0E59-891E-9380-E0E177A0163B}"/>
              </a:ext>
            </a:extLst>
          </p:cNvPr>
          <p:cNvSpPr>
            <a:spLocks noGrp="1"/>
          </p:cNvSpPr>
          <p:nvPr>
            <p:ph type="subTitle" idx="1"/>
          </p:nvPr>
        </p:nvSpPr>
        <p:spPr>
          <a:xfrm>
            <a:off x="442912" y="2046848"/>
            <a:ext cx="3261579" cy="4502808"/>
          </a:xfrm>
        </p:spPr>
        <p:txBody>
          <a:bodyPr>
            <a:normAutofit fontScale="92500"/>
          </a:bodyPr>
          <a:lstStyle/>
          <a:p>
            <a:r>
              <a:rPr lang="da-DK" dirty="0"/>
              <a:t>For at styrke alle børns deltagelse er der i samarbejdsmodellerne en særlig opmærksomhed på det pædagogiske personales samarbejde. I samarbejdsmodeller skal det pædagogiske personale overveje og drøfte for de aktuelle roller</a:t>
            </a:r>
          </a:p>
          <a:p>
            <a:pPr marL="285750" indent="-285750">
              <a:buFont typeface="Arial" panose="020B0604020202020204" pitchFamily="34" charset="0"/>
              <a:buChar char="•"/>
            </a:pPr>
            <a:r>
              <a:rPr lang="da-DK" dirty="0"/>
              <a:t>Hvilke kompetencer er centrale?</a:t>
            </a:r>
          </a:p>
          <a:p>
            <a:pPr marL="285750" indent="-285750">
              <a:buFont typeface="Arial" panose="020B0604020202020204" pitchFamily="34" charset="0"/>
              <a:buChar char="•"/>
            </a:pPr>
            <a:r>
              <a:rPr lang="da-DK" dirty="0"/>
              <a:t>Hvad har man ansvar for?</a:t>
            </a:r>
          </a:p>
          <a:p>
            <a:pPr marL="285750" indent="-285750">
              <a:buFont typeface="Arial" panose="020B0604020202020204" pitchFamily="34" charset="0"/>
              <a:buChar char="•"/>
            </a:pPr>
            <a:r>
              <a:rPr lang="da-DK" dirty="0"/>
              <a:t>Hvad er rollefordeling/hvilken samarbejdsmodel giver bedst deltagelse?</a:t>
            </a:r>
          </a:p>
          <a:p>
            <a:pPr marL="285750" indent="-285750">
              <a:buFont typeface="Arial" panose="020B0604020202020204" pitchFamily="34" charset="0"/>
              <a:buChar char="•"/>
            </a:pPr>
            <a:r>
              <a:rPr lang="da-DK" dirty="0"/>
              <a:t>Hvad er børnenes læring?</a:t>
            </a:r>
          </a:p>
          <a:p>
            <a:pPr marL="285750" indent="-285750">
              <a:buFont typeface="Arial" panose="020B0604020202020204" pitchFamily="34" charset="0"/>
              <a:buChar char="•"/>
            </a:pPr>
            <a:r>
              <a:rPr lang="da-DK" dirty="0"/>
              <a:t>Hvad er personalets læring?</a:t>
            </a:r>
          </a:p>
          <a:p>
            <a:pPr marL="285750" indent="-285750">
              <a:buFont typeface="Arial" panose="020B0604020202020204" pitchFamily="34" charset="0"/>
              <a:buChar char="•"/>
            </a:pPr>
            <a:r>
              <a:rPr lang="da-DK" dirty="0"/>
              <a:t>Hvordan vil man evaluerer aktivitet og </a:t>
            </a:r>
            <a:r>
              <a:rPr lang="da-DK" dirty="0" err="1"/>
              <a:t>samabejdsmodellen</a:t>
            </a:r>
            <a:r>
              <a:rPr lang="da-DK" dirty="0"/>
              <a:t>?</a:t>
            </a:r>
          </a:p>
          <a:p>
            <a:endParaRPr lang="da-DK" dirty="0"/>
          </a:p>
        </p:txBody>
      </p:sp>
      <p:pic>
        <p:nvPicPr>
          <p:cNvPr id="5" name="Billede 4">
            <a:extLst>
              <a:ext uri="{FF2B5EF4-FFF2-40B4-BE49-F238E27FC236}">
                <a16:creationId xmlns:a16="http://schemas.microsoft.com/office/drawing/2014/main" id="{623EDE05-72E5-BCB0-BACC-E7D73BD4C281}"/>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4429284" y="-563872"/>
            <a:ext cx="1206080" cy="2404172"/>
          </a:xfrm>
          <a:prstGeom prst="rect">
            <a:avLst/>
          </a:prstGeom>
        </p:spPr>
      </p:pic>
      <p:cxnSp>
        <p:nvCxnSpPr>
          <p:cNvPr id="8" name="Lige forbindelse 7">
            <a:extLst>
              <a:ext uri="{FF2B5EF4-FFF2-40B4-BE49-F238E27FC236}">
                <a16:creationId xmlns:a16="http://schemas.microsoft.com/office/drawing/2014/main" id="{9A7A9BC5-2423-4234-132F-81A68DFFEA5A}"/>
              </a:ext>
              <a:ext uri="{C183D7F6-B498-43B3-948B-1728B52AA6E4}">
                <adec:decorative xmlns:adec="http://schemas.microsoft.com/office/drawing/2017/decorative" val="1"/>
              </a:ext>
            </a:extLst>
          </p:cNvPr>
          <p:cNvCxnSpPr>
            <a:cxnSpLocks/>
          </p:cNvCxnSpPr>
          <p:nvPr/>
        </p:nvCxnSpPr>
        <p:spPr>
          <a:xfrm>
            <a:off x="8004476"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Billede 1">
            <a:extLst>
              <a:ext uri="{FF2B5EF4-FFF2-40B4-BE49-F238E27FC236}">
                <a16:creationId xmlns:a16="http://schemas.microsoft.com/office/drawing/2014/main" id="{0B24ADF3-77DE-0520-A640-2AD0E949A846}"/>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8442625" y="-579901"/>
            <a:ext cx="1206080" cy="2420201"/>
          </a:xfrm>
          <a:prstGeom prst="rect">
            <a:avLst/>
          </a:prstGeom>
        </p:spPr>
      </p:pic>
      <p:sp>
        <p:nvSpPr>
          <p:cNvPr id="6" name="Tekstfelt 5">
            <a:extLst>
              <a:ext uri="{FF2B5EF4-FFF2-40B4-BE49-F238E27FC236}">
                <a16:creationId xmlns:a16="http://schemas.microsoft.com/office/drawing/2014/main" id="{8EAA9D95-96A4-6ED9-9FE1-A9352DFDCBB4}"/>
              </a:ext>
            </a:extLst>
          </p:cNvPr>
          <p:cNvSpPr txBox="1"/>
          <p:nvPr/>
        </p:nvSpPr>
        <p:spPr>
          <a:xfrm>
            <a:off x="5812861" y="1378634"/>
            <a:ext cx="1953491" cy="461665"/>
          </a:xfrm>
          <a:prstGeom prst="rect">
            <a:avLst/>
          </a:prstGeom>
          <a:noFill/>
        </p:spPr>
        <p:txBody>
          <a:bodyPr wrap="square" rtlCol="0">
            <a:spAutoFit/>
          </a:bodyPr>
          <a:lstStyle/>
          <a:p>
            <a:r>
              <a:rPr lang="da-DK" sz="2400" b="1" dirty="0">
                <a:solidFill>
                  <a:schemeClr val="accent6"/>
                </a:solidFill>
              </a:rPr>
              <a:t>Den ene</a:t>
            </a:r>
          </a:p>
        </p:txBody>
      </p:sp>
      <p:sp>
        <p:nvSpPr>
          <p:cNvPr id="9" name="Tekstfelt 8">
            <a:extLst>
              <a:ext uri="{FF2B5EF4-FFF2-40B4-BE49-F238E27FC236}">
                <a16:creationId xmlns:a16="http://schemas.microsoft.com/office/drawing/2014/main" id="{9F9C7D78-6F0A-5200-95D1-E3293871ADE2}"/>
              </a:ext>
            </a:extLst>
          </p:cNvPr>
          <p:cNvSpPr txBox="1"/>
          <p:nvPr/>
        </p:nvSpPr>
        <p:spPr>
          <a:xfrm>
            <a:off x="9938745" y="1378634"/>
            <a:ext cx="1953491" cy="1200329"/>
          </a:xfrm>
          <a:prstGeom prst="rect">
            <a:avLst/>
          </a:prstGeom>
          <a:noFill/>
        </p:spPr>
        <p:txBody>
          <a:bodyPr wrap="square" rtlCol="0">
            <a:spAutoFit/>
          </a:bodyPr>
          <a:lstStyle/>
          <a:p>
            <a:r>
              <a:rPr lang="da-DK" sz="2400" b="1" dirty="0">
                <a:solidFill>
                  <a:schemeClr val="accent6"/>
                </a:solidFill>
              </a:rPr>
              <a:t>Den anden/De andre</a:t>
            </a:r>
          </a:p>
        </p:txBody>
      </p:sp>
    </p:spTree>
    <p:extLst>
      <p:ext uri="{BB962C8B-B14F-4D97-AF65-F5344CB8AC3E}">
        <p14:creationId xmlns:p14="http://schemas.microsoft.com/office/powerpoint/2010/main" val="252690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1F62127-259B-B1EF-F2C4-E9FCB8FD2BD8}"/>
              </a:ext>
            </a:extLst>
          </p:cNvPr>
          <p:cNvSpPr>
            <a:spLocks noGrp="1"/>
          </p:cNvSpPr>
          <p:nvPr>
            <p:ph type="title"/>
          </p:nvPr>
        </p:nvSpPr>
        <p:spPr/>
        <p:txBody>
          <a:bodyPr/>
          <a:lstStyle/>
          <a:p>
            <a:r>
              <a:rPr lang="da-DK" dirty="0"/>
              <a:t>Arbejdet videre frem og fastholdelse</a:t>
            </a:r>
          </a:p>
        </p:txBody>
      </p:sp>
      <p:sp>
        <p:nvSpPr>
          <p:cNvPr id="6" name="Pladsholder til indhold 5">
            <a:extLst>
              <a:ext uri="{FF2B5EF4-FFF2-40B4-BE49-F238E27FC236}">
                <a16:creationId xmlns:a16="http://schemas.microsoft.com/office/drawing/2014/main" id="{3C28188A-E2F4-FDA1-31DC-B0C8FFABF6E8}"/>
              </a:ext>
            </a:extLst>
          </p:cNvPr>
          <p:cNvSpPr>
            <a:spLocks noGrp="1"/>
          </p:cNvSpPr>
          <p:nvPr>
            <p:ph sz="half" idx="1"/>
          </p:nvPr>
        </p:nvSpPr>
        <p:spPr/>
        <p:txBody>
          <a:bodyPr/>
          <a:lstStyle/>
          <a:p>
            <a:r>
              <a:rPr lang="da-DK" dirty="0"/>
              <a:t>Analyse af egen praksis</a:t>
            </a:r>
          </a:p>
          <a:p>
            <a:r>
              <a:rPr lang="da-DK" dirty="0"/>
              <a:t>Rammer og struktur som understøtter arbejdet med samarbejdsmodellerne</a:t>
            </a:r>
          </a:p>
          <a:p>
            <a:endParaRPr lang="da-DK" dirty="0"/>
          </a:p>
        </p:txBody>
      </p:sp>
      <p:pic>
        <p:nvPicPr>
          <p:cNvPr id="3" name="Pladsholder til indhold 2" descr="Illustration af samarbejdsmodeller">
            <a:extLst>
              <a:ext uri="{FF2B5EF4-FFF2-40B4-BE49-F238E27FC236}">
                <a16:creationId xmlns:a16="http://schemas.microsoft.com/office/drawing/2014/main" id="{57F993A8-CFEA-EBE2-472E-9CD142275F0C}"/>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6520438" y="2932113"/>
            <a:ext cx="4083486" cy="3244850"/>
          </a:xfrm>
        </p:spPr>
      </p:pic>
    </p:spTree>
    <p:extLst>
      <p:ext uri="{BB962C8B-B14F-4D97-AF65-F5344CB8AC3E}">
        <p14:creationId xmlns:p14="http://schemas.microsoft.com/office/powerpoint/2010/main" val="335668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1951A-47C4-34FA-0AEA-669031213E72}"/>
              </a:ext>
            </a:extLst>
          </p:cNvPr>
          <p:cNvSpPr>
            <a:spLocks noGrp="1"/>
          </p:cNvSpPr>
          <p:nvPr>
            <p:ph type="title"/>
          </p:nvPr>
        </p:nvSpPr>
        <p:spPr/>
        <p:txBody>
          <a:bodyPr/>
          <a:lstStyle/>
          <a:p>
            <a:r>
              <a:rPr lang="da-DK" dirty="0"/>
              <a:t>Analyse af praksis</a:t>
            </a:r>
          </a:p>
        </p:txBody>
      </p:sp>
      <p:sp>
        <p:nvSpPr>
          <p:cNvPr id="5" name="Pladsholder til tekst 4">
            <a:extLst>
              <a:ext uri="{FF2B5EF4-FFF2-40B4-BE49-F238E27FC236}">
                <a16:creationId xmlns:a16="http://schemas.microsoft.com/office/drawing/2014/main" id="{9CA493C7-3BE2-A139-47C0-1EA42DD73667}"/>
              </a:ext>
            </a:extLst>
          </p:cNvPr>
          <p:cNvSpPr>
            <a:spLocks noGrp="1"/>
          </p:cNvSpPr>
          <p:nvPr>
            <p:ph type="body" idx="1"/>
          </p:nvPr>
        </p:nvSpPr>
        <p:spPr>
          <a:xfrm>
            <a:off x="448464" y="1917908"/>
            <a:ext cx="5549111" cy="441079"/>
          </a:xfrm>
        </p:spPr>
        <p:txBody>
          <a:bodyPr/>
          <a:lstStyle/>
          <a:p>
            <a:r>
              <a:rPr lang="da-DK" dirty="0"/>
              <a:t>Hvilke samarbejdsmodeller bruger vi</a:t>
            </a:r>
          </a:p>
        </p:txBody>
      </p:sp>
      <p:sp>
        <p:nvSpPr>
          <p:cNvPr id="6" name="Pladsholder til indhold 5">
            <a:extLst>
              <a:ext uri="{FF2B5EF4-FFF2-40B4-BE49-F238E27FC236}">
                <a16:creationId xmlns:a16="http://schemas.microsoft.com/office/drawing/2014/main" id="{EFC5E178-1150-B38C-4CEF-2CAE8DB7328A}"/>
              </a:ext>
            </a:extLst>
          </p:cNvPr>
          <p:cNvSpPr>
            <a:spLocks noGrp="1"/>
          </p:cNvSpPr>
          <p:nvPr>
            <p:ph sz="half" idx="2"/>
          </p:nvPr>
        </p:nvSpPr>
        <p:spPr>
          <a:xfrm>
            <a:off x="448464" y="2586207"/>
            <a:ext cx="5549111" cy="3603455"/>
          </a:xfrm>
        </p:spPr>
        <p:txBody>
          <a:bodyPr/>
          <a:lstStyle/>
          <a:p>
            <a:r>
              <a:rPr lang="da-DK" dirty="0"/>
              <a:t>Hvornår bruger vi dem?</a:t>
            </a:r>
          </a:p>
          <a:p>
            <a:r>
              <a:rPr lang="da-DK" dirty="0"/>
              <a:t>Hvorfor bruger vi dem?</a:t>
            </a:r>
          </a:p>
          <a:p>
            <a:r>
              <a:rPr lang="da-DK" dirty="0"/>
              <a:t>Hvordan bruger vi dem?</a:t>
            </a:r>
          </a:p>
          <a:p>
            <a:r>
              <a:rPr lang="da-DK" dirty="0"/>
              <a:t>Hvad er målet med at bruge dem?</a:t>
            </a:r>
          </a:p>
          <a:p>
            <a:r>
              <a:rPr lang="da-DK" dirty="0"/>
              <a:t>Hvilke roller tager i hver især?</a:t>
            </a:r>
          </a:p>
          <a:p>
            <a:r>
              <a:rPr lang="da-DK" dirty="0"/>
              <a:t>Hvordan bruger vi samarbejdsmodeller i planlægningen af pædagogiske aktiviteter?</a:t>
            </a:r>
          </a:p>
          <a:p>
            <a:r>
              <a:rPr lang="da-DK" dirty="0"/>
              <a:t>Hvordan taler vi om kompetencer og bringer dem i spil ind i planlægningen og udviklingen af pædagogiske aktiviteter?</a:t>
            </a:r>
          </a:p>
        </p:txBody>
      </p:sp>
      <p:sp>
        <p:nvSpPr>
          <p:cNvPr id="7" name="Pladsholder til tekst 6">
            <a:extLst>
              <a:ext uri="{FF2B5EF4-FFF2-40B4-BE49-F238E27FC236}">
                <a16:creationId xmlns:a16="http://schemas.microsoft.com/office/drawing/2014/main" id="{612E4BD2-9E0B-14D7-5450-0EBFC31E4A44}"/>
              </a:ext>
            </a:extLst>
          </p:cNvPr>
          <p:cNvSpPr>
            <a:spLocks noGrp="1"/>
          </p:cNvSpPr>
          <p:nvPr>
            <p:ph type="body" sz="quarter" idx="3"/>
          </p:nvPr>
        </p:nvSpPr>
        <p:spPr>
          <a:xfrm>
            <a:off x="6172200" y="1918944"/>
            <a:ext cx="5181600" cy="441079"/>
          </a:xfrm>
        </p:spPr>
        <p:txBody>
          <a:bodyPr/>
          <a:lstStyle/>
          <a:p>
            <a:r>
              <a:rPr lang="da-DK" dirty="0"/>
              <a:t>Kom med eksempler fra praksis</a:t>
            </a:r>
          </a:p>
        </p:txBody>
      </p:sp>
      <p:pic>
        <p:nvPicPr>
          <p:cNvPr id="9" name="Pladsholder til indhold 8" descr="Illustration af samarbejdsmodeller">
            <a:extLst>
              <a:ext uri="{FF2B5EF4-FFF2-40B4-BE49-F238E27FC236}">
                <a16:creationId xmlns:a16="http://schemas.microsoft.com/office/drawing/2014/main" id="{0010E31D-60D8-404C-CA6E-16473535F39B}"/>
              </a:ext>
              <a:ext uri="{C183D7F6-B498-43B3-948B-1728B52AA6E4}">
                <adec:decorative xmlns:adec="http://schemas.microsoft.com/office/drawing/2017/decorative" val="0"/>
              </a:ext>
            </a:extLst>
          </p:cNvPr>
          <p:cNvPicPr>
            <a:picLocks noGrp="1" noChangeAspect="1"/>
          </p:cNvPicPr>
          <p:nvPr>
            <p:ph sz="quarter" idx="4"/>
          </p:nvPr>
        </p:nvPicPr>
        <p:blipFill>
          <a:blip r:embed="rId3"/>
          <a:stretch>
            <a:fillRect/>
          </a:stretch>
        </p:blipFill>
        <p:spPr>
          <a:xfrm>
            <a:off x="6194427" y="2588279"/>
            <a:ext cx="4089300" cy="3346332"/>
          </a:xfrm>
          <a:prstGeom prst="rect">
            <a:avLst/>
          </a:prstGeom>
        </p:spPr>
      </p:pic>
    </p:spTree>
    <p:extLst>
      <p:ext uri="{BB962C8B-B14F-4D97-AF65-F5344CB8AC3E}">
        <p14:creationId xmlns:p14="http://schemas.microsoft.com/office/powerpoint/2010/main" val="349237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6734A-E001-7AA9-BAE1-71FD7D6CC3F7}"/>
              </a:ext>
            </a:extLst>
          </p:cNvPr>
          <p:cNvSpPr>
            <a:spLocks noGrp="1"/>
          </p:cNvSpPr>
          <p:nvPr>
            <p:ph type="title"/>
          </p:nvPr>
        </p:nvSpPr>
        <p:spPr/>
        <p:txBody>
          <a:bodyPr/>
          <a:lstStyle/>
          <a:p>
            <a:r>
              <a:rPr lang="da-DK" dirty="0"/>
              <a:t>Indhold</a:t>
            </a:r>
          </a:p>
        </p:txBody>
      </p:sp>
      <p:sp>
        <p:nvSpPr>
          <p:cNvPr id="3" name="Undertitel 2">
            <a:extLst>
              <a:ext uri="{FF2B5EF4-FFF2-40B4-BE49-F238E27FC236}">
                <a16:creationId xmlns:a16="http://schemas.microsoft.com/office/drawing/2014/main" id="{A4F855C1-DA9B-7822-5D29-9FFC809B8885}"/>
              </a:ext>
            </a:extLst>
          </p:cNvPr>
          <p:cNvSpPr>
            <a:spLocks noGrp="1"/>
          </p:cNvSpPr>
          <p:nvPr>
            <p:ph idx="1"/>
          </p:nvPr>
        </p:nvSpPr>
        <p:spPr>
          <a:xfrm>
            <a:off x="719998" y="1788196"/>
            <a:ext cx="4844462" cy="5069804"/>
          </a:xfrm>
        </p:spPr>
        <p:txBody>
          <a:bodyPr>
            <a:normAutofit/>
          </a:bodyPr>
          <a:lstStyle/>
          <a:p>
            <a:pPr marL="285750" indent="-285750">
              <a:buFont typeface="Arial" panose="020B0604020202020204" pitchFamily="34" charset="0"/>
              <a:buChar char="•"/>
            </a:pPr>
            <a:r>
              <a:rPr lang="da-DK" sz="2400" b="1" dirty="0">
                <a:solidFill>
                  <a:schemeClr val="accent6"/>
                </a:solidFill>
              </a:rPr>
              <a:t>Samarbejdskultur</a:t>
            </a:r>
          </a:p>
          <a:p>
            <a:pPr marL="285750" indent="-285750">
              <a:buFont typeface="Arial" panose="020B0604020202020204" pitchFamily="34" charset="0"/>
              <a:buChar char="•"/>
            </a:pPr>
            <a:r>
              <a:rPr lang="da-DK" sz="2400" b="1" dirty="0">
                <a:solidFill>
                  <a:schemeClr val="accent6"/>
                </a:solidFill>
              </a:rPr>
              <a:t>Samarbejdsmodeller</a:t>
            </a:r>
          </a:p>
          <a:p>
            <a:pPr marL="285750" indent="-285750">
              <a:buFont typeface="Arial" panose="020B0604020202020204" pitchFamily="34" charset="0"/>
              <a:buChar char="•"/>
            </a:pPr>
            <a:r>
              <a:rPr lang="da-DK" sz="2400" b="1" dirty="0">
                <a:solidFill>
                  <a:schemeClr val="accent6"/>
                </a:solidFill>
              </a:rPr>
              <a:t>Processer til samarbejde</a:t>
            </a:r>
          </a:p>
          <a:p>
            <a:pPr marL="285750" indent="-285750">
              <a:buFont typeface="Arial" panose="020B0604020202020204" pitchFamily="34" charset="0"/>
              <a:buChar char="•"/>
            </a:pPr>
            <a:r>
              <a:rPr lang="da-DK" sz="2400" b="1" dirty="0">
                <a:solidFill>
                  <a:schemeClr val="accent2"/>
                </a:solidFill>
              </a:rPr>
              <a:t>Fastholde Nest i dagtilbud</a:t>
            </a:r>
          </a:p>
        </p:txBody>
      </p:sp>
      <p:pic>
        <p:nvPicPr>
          <p:cNvPr id="6" name="Pladsholder til billede 5">
            <a:extLst>
              <a:ext uri="{FF2B5EF4-FFF2-40B4-BE49-F238E27FC236}">
                <a16:creationId xmlns:a16="http://schemas.microsoft.com/office/drawing/2014/main" id="{5677D888-59AA-1E4A-106C-9702B8C8E31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14230" r="27103" b="-2"/>
          <a:stretch/>
        </p:blipFill>
        <p:spPr>
          <a:xfrm>
            <a:off x="5765181" y="0"/>
            <a:ext cx="6047592" cy="6858000"/>
          </a:xfrm>
        </p:spPr>
      </p:pic>
    </p:spTree>
    <p:extLst>
      <p:ext uri="{BB962C8B-B14F-4D97-AF65-F5344CB8AC3E}">
        <p14:creationId xmlns:p14="http://schemas.microsoft.com/office/powerpoint/2010/main" val="32474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C124BD-DD78-4433-868A-2697557564F4}"/>
              </a:ext>
            </a:extLst>
          </p:cNvPr>
          <p:cNvSpPr>
            <a:spLocks noGrp="1"/>
          </p:cNvSpPr>
          <p:nvPr>
            <p:ph type="ctrTitle"/>
          </p:nvPr>
        </p:nvSpPr>
        <p:spPr>
          <a:xfrm>
            <a:off x="442914" y="1840300"/>
            <a:ext cx="2743200" cy="424435"/>
          </a:xfrm>
        </p:spPr>
        <p:txBody>
          <a:bodyPr vert="horz" lIns="91440" tIns="45720" rIns="91440" bIns="45720" rtlCol="0" anchor="b">
            <a:normAutofit fontScale="90000"/>
          </a:bodyPr>
          <a:lstStyle/>
          <a:p>
            <a:r>
              <a:rPr lang="da-DK" sz="2400" b="1" kern="1200" dirty="0">
                <a:latin typeface="Arial" panose="020B0604020202020204" pitchFamily="34" charset="0"/>
                <a:ea typeface="+mj-ea"/>
                <a:cs typeface="Arial" panose="020B0604020202020204" pitchFamily="34" charset="0"/>
              </a:rPr>
              <a:t>Samarbejde i Nest</a:t>
            </a:r>
          </a:p>
        </p:txBody>
      </p:sp>
      <p:sp>
        <p:nvSpPr>
          <p:cNvPr id="6" name="Tekstfelt 5">
            <a:extLst>
              <a:ext uri="{FF2B5EF4-FFF2-40B4-BE49-F238E27FC236}">
                <a16:creationId xmlns:a16="http://schemas.microsoft.com/office/drawing/2014/main" id="{BA3E3005-F14B-4C76-A5B2-B008AB7BF418}"/>
              </a:ext>
            </a:extLst>
          </p:cNvPr>
          <p:cNvSpPr txBox="1"/>
          <p:nvPr/>
        </p:nvSpPr>
        <p:spPr>
          <a:xfrm>
            <a:off x="442913" y="2264735"/>
            <a:ext cx="2743200" cy="4295553"/>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Stærk VI-kultur</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Fælles tilgang og fælles sprog</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Bruge hinandens kompetencer</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Stærk faglighed</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Større tryghed</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Mere refleksion og evaluering</a:t>
            </a:r>
          </a:p>
          <a:p>
            <a:pPr marR="0" lvl="0" fontAlgn="auto">
              <a:lnSpc>
                <a:spcPct val="90000"/>
              </a:lnSpc>
              <a:spcBef>
                <a:spcPts val="1000"/>
              </a:spcBef>
              <a:spcAft>
                <a:spcPts val="0"/>
              </a:spcAft>
              <a:buClrTx/>
              <a:buSzTx/>
              <a:tabLst/>
              <a:defRPr/>
            </a:pPr>
            <a:endParaRPr kumimoji="0" lang="da-DK"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R="0" lvl="0" fontAlgn="auto">
              <a:lnSpc>
                <a:spcPct val="90000"/>
              </a:lnSpc>
              <a:spcBef>
                <a:spcPts val="1000"/>
              </a:spcBef>
              <a:spcAft>
                <a:spcPts val="0"/>
              </a:spcAft>
              <a:buClrTx/>
              <a:buSzTx/>
              <a:tabLst/>
              <a:defRPr/>
            </a:pPr>
            <a:r>
              <a:rPr lang="da-DK" sz="600" kern="1200" dirty="0">
                <a:solidFill>
                  <a:schemeClr val="bg1"/>
                </a:solidFill>
                <a:latin typeface="Arial" panose="020B0604020202020204" pitchFamily="34" charset="0"/>
                <a:ea typeface="+mn-ea"/>
                <a:cs typeface="Arial" panose="020B0604020202020204" pitchFamily="34" charset="0"/>
              </a:rPr>
              <a:t>Lykke; 2021</a:t>
            </a:r>
            <a:endParaRPr kumimoji="0" lang="da-DK"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Tekstfelt 2">
            <a:extLst>
              <a:ext uri="{FF2B5EF4-FFF2-40B4-BE49-F238E27FC236}">
                <a16:creationId xmlns:a16="http://schemas.microsoft.com/office/drawing/2014/main" id="{B917EF99-458F-C42E-689C-E55CC655F50E}"/>
              </a:ext>
            </a:extLst>
          </p:cNvPr>
          <p:cNvSpPr txBox="1"/>
          <p:nvPr/>
        </p:nvSpPr>
        <p:spPr>
          <a:xfrm>
            <a:off x="4410440" y="474345"/>
            <a:ext cx="7338646" cy="5909310"/>
          </a:xfrm>
          <a:prstGeom prst="rect">
            <a:avLst/>
          </a:prstGeom>
          <a:noFill/>
        </p:spPr>
        <p:txBody>
          <a:bodyPr wrap="square">
            <a:spAutoFit/>
          </a:bodyPr>
          <a:lstStyle/>
          <a:p>
            <a:r>
              <a:rPr lang="da-DK" dirty="0">
                <a:solidFill>
                  <a:schemeClr val="accent3">
                    <a:lumMod val="75000"/>
                  </a:schemeClr>
                </a:solidFill>
              </a:rPr>
              <a:t>Et styrket samarbejde kan være med til at kvalificere læringsmiljøet. Det gode læringsmiljø kendetegnede ved positiv relationer, voksne som sætter tydelige rammer og forventninger, Normer og regler som håndhæves af de voksne. Det er de voksnes ansvar at sikre det gode læringsmiljø for alle børn. Dette understøttes i Nest af en stærk samarbejdskultur. </a:t>
            </a:r>
          </a:p>
          <a:p>
            <a:endParaRPr lang="da-DK" dirty="0">
              <a:solidFill>
                <a:schemeClr val="accent3">
                  <a:lumMod val="75000"/>
                </a:schemeClr>
              </a:solidFill>
            </a:endParaRPr>
          </a:p>
          <a:p>
            <a:r>
              <a:rPr lang="da-DK" dirty="0">
                <a:solidFill>
                  <a:schemeClr val="accent3">
                    <a:lumMod val="75000"/>
                  </a:schemeClr>
                </a:solidFill>
              </a:rPr>
              <a:t>Samarbejde i Nest er karakteriseret ved en pædagogik, der har fokus på fællesskabet og klare  voksenroller. Det er et struktureret samarbejde, der er planlagt ned i detaljen. Dette er en kerneværdi i Nest. Derfor også med i Nest modellen. Denne tilgang til samarbejdet er med til at højne kvalitet gennem klare aftaler, fordeling at både børn og voksne og med et ressourceblik på alles kompetencer og roller ind i praksis.</a:t>
            </a:r>
          </a:p>
          <a:p>
            <a:endParaRPr lang="da-DK" dirty="0">
              <a:solidFill>
                <a:schemeClr val="accent3">
                  <a:lumMod val="75000"/>
                </a:schemeClr>
              </a:solidFill>
            </a:endParaRPr>
          </a:p>
          <a:p>
            <a:r>
              <a:rPr lang="da-DK" dirty="0">
                <a:solidFill>
                  <a:schemeClr val="accent3">
                    <a:lumMod val="75000"/>
                  </a:schemeClr>
                </a:solidFill>
              </a:rPr>
              <a:t>Dette fodre at man sætter fokus på at tale om samarbejde og hinandens styrke og kompetencer, evt. udfordringer. </a:t>
            </a:r>
          </a:p>
          <a:p>
            <a:r>
              <a:rPr lang="da-DK" dirty="0">
                <a:solidFill>
                  <a:schemeClr val="accent3">
                    <a:lumMod val="75000"/>
                  </a:schemeClr>
                </a:solidFill>
              </a:rPr>
              <a:t>Erfaringer viser, at dette styrker en stærk VI-kultur, en kultur som fastholder hinanden på det fælles fundamentet og vægter at reflektere sammen. Den sådan kultur kan således også være med til at styrke institutionens evalueringskultur. </a:t>
            </a:r>
          </a:p>
        </p:txBody>
      </p:sp>
    </p:spTree>
    <p:extLst>
      <p:ext uri="{BB962C8B-B14F-4D97-AF65-F5344CB8AC3E}">
        <p14:creationId xmlns:p14="http://schemas.microsoft.com/office/powerpoint/2010/main" val="142059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felt 16">
            <a:extLst>
              <a:ext uri="{FF2B5EF4-FFF2-40B4-BE49-F238E27FC236}">
                <a16:creationId xmlns:a16="http://schemas.microsoft.com/office/drawing/2014/main" id="{BA3E3005-F14B-4C76-A5B2-B008AB7BF418}"/>
              </a:ext>
            </a:extLst>
          </p:cNvPr>
          <p:cNvSpPr txBox="1"/>
          <p:nvPr/>
        </p:nvSpPr>
        <p:spPr>
          <a:xfrm>
            <a:off x="448464" y="2092569"/>
            <a:ext cx="5549111" cy="4400306"/>
          </a:xfrm>
          <a:prstGeom prst="rect">
            <a:avLst/>
          </a:prstGeom>
        </p:spPr>
        <p:txBody>
          <a:bodyPr vert="horz" lIns="91440" tIns="45720" rIns="91440" bIns="45720" rtlCol="0">
            <a:normAutofit fontScale="92500" lnSpcReduction="20000"/>
          </a:bodyPr>
          <a:lstStyle/>
          <a:p>
            <a:pPr marL="285750" indent="-228600">
              <a:lnSpc>
                <a:spcPct val="90000"/>
              </a:lnSpc>
              <a:spcAft>
                <a:spcPts val="600"/>
              </a:spcAft>
              <a:buFont typeface="Arial" panose="020B0604020202020204" pitchFamily="34" charset="0"/>
              <a:buChar char="•"/>
              <a:defRPr/>
            </a:pPr>
            <a:r>
              <a:rPr lang="da-DK" sz="1900" dirty="0">
                <a:solidFill>
                  <a:srgbClr val="141969"/>
                </a:solidFill>
                <a:latin typeface="Arial" panose="020B0604020202020204" pitchFamily="34" charset="0"/>
                <a:cs typeface="Arial" panose="020B0604020202020204" pitchFamily="34" charset="0"/>
              </a:rPr>
              <a:t>Tilgang hvor man i samarbejde (to eller flere) </a:t>
            </a:r>
            <a:r>
              <a:rPr lang="da-DK" sz="1900" b="1" dirty="0">
                <a:solidFill>
                  <a:srgbClr val="141969"/>
                </a:solidFill>
                <a:latin typeface="Arial" panose="020B0604020202020204" pitchFamily="34" charset="0"/>
                <a:cs typeface="Arial" panose="020B0604020202020204" pitchFamily="34" charset="0"/>
              </a:rPr>
              <a:t>planlægger</a:t>
            </a:r>
            <a:r>
              <a:rPr lang="da-DK" sz="1900" dirty="0">
                <a:solidFill>
                  <a:srgbClr val="141969"/>
                </a:solidFill>
                <a:latin typeface="Arial" panose="020B0604020202020204" pitchFamily="34" charset="0"/>
                <a:cs typeface="Arial" panose="020B0604020202020204" pitchFamily="34" charset="0"/>
              </a:rPr>
              <a:t>, </a:t>
            </a:r>
            <a:r>
              <a:rPr lang="da-DK" sz="1900" b="1" dirty="0">
                <a:solidFill>
                  <a:srgbClr val="141969"/>
                </a:solidFill>
                <a:latin typeface="Arial" panose="020B0604020202020204" pitchFamily="34" charset="0"/>
                <a:cs typeface="Arial" panose="020B0604020202020204" pitchFamily="34" charset="0"/>
              </a:rPr>
              <a:t>gennemfører</a:t>
            </a:r>
            <a:r>
              <a:rPr lang="da-DK" sz="1900" dirty="0">
                <a:solidFill>
                  <a:srgbClr val="141969"/>
                </a:solidFill>
                <a:latin typeface="Arial" panose="020B0604020202020204" pitchFamily="34" charset="0"/>
                <a:cs typeface="Arial" panose="020B0604020202020204" pitchFamily="34" charset="0"/>
              </a:rPr>
              <a:t> og </a:t>
            </a:r>
            <a:r>
              <a:rPr lang="da-DK" sz="1900" b="1" dirty="0">
                <a:solidFill>
                  <a:srgbClr val="141969"/>
                </a:solidFill>
                <a:latin typeface="Arial" panose="020B0604020202020204" pitchFamily="34" charset="0"/>
                <a:cs typeface="Arial" panose="020B0604020202020204" pitchFamily="34" charset="0"/>
              </a:rPr>
              <a:t>evaluerer</a:t>
            </a:r>
            <a:r>
              <a:rPr lang="da-DK" sz="1900" dirty="0">
                <a:solidFill>
                  <a:srgbClr val="141969"/>
                </a:solidFill>
                <a:latin typeface="Arial" panose="020B0604020202020204" pitchFamily="34" charset="0"/>
                <a:cs typeface="Arial" panose="020B0604020202020204" pitchFamily="34" charset="0"/>
              </a:rPr>
              <a:t> aktiviteter</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Et samarbejde, hvor alle professionelle på stuen </a:t>
            </a:r>
            <a:r>
              <a:rPr kumimoji="0" lang="da-DK" sz="1900" b="1"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samtidig aktivt </a:t>
            </a: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medvirker til at iscenesætte læreprocesser for børnene</a:t>
            </a:r>
          </a:p>
          <a:p>
            <a:pPr marL="285750" indent="-228600">
              <a:lnSpc>
                <a:spcPct val="90000"/>
              </a:lnSpc>
              <a:spcAft>
                <a:spcPts val="600"/>
              </a:spcAft>
              <a:buFont typeface="Arial" panose="020B0604020202020204" pitchFamily="34" charset="0"/>
              <a:buChar char="•"/>
              <a:defRPr/>
            </a:pPr>
            <a:r>
              <a:rPr lang="da-DK" sz="1900" dirty="0">
                <a:solidFill>
                  <a:srgbClr val="141969"/>
                </a:solidFill>
                <a:latin typeface="Arial" panose="020B0604020202020204" pitchFamily="34" charset="0"/>
                <a:cs typeface="Arial" panose="020B0604020202020204" pitchFamily="34" charset="0"/>
              </a:rPr>
              <a:t>Alle parter i samarbejdet har en aktiv og ligeværdig rolle i aktiviteten – </a:t>
            </a:r>
            <a:r>
              <a:rPr lang="da-DK" sz="1900" b="1" dirty="0">
                <a:solidFill>
                  <a:srgbClr val="141969"/>
                </a:solidFill>
                <a:latin typeface="Arial" panose="020B0604020202020204" pitchFamily="34" charset="0"/>
                <a:cs typeface="Arial" panose="020B0604020202020204" pitchFamily="34" charset="0"/>
              </a:rPr>
              <a:t>alle roller er lige vigtige</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Aktivt at drage nytte af hinandens forskelligheder fagligt såvel som personligt</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Diversitet som styrker: Børnenes forskellighed søges håndteret, så aktiviteter kommer til at rumme udfordringer for alle i fællesskabet fagligt såvel som socialt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At alle lærer undervejs børn såvel som voksne  </a:t>
            </a:r>
          </a:p>
          <a:p>
            <a:pPr marL="57150" marR="0" lvl="0" algn="r" fontAlgn="auto">
              <a:lnSpc>
                <a:spcPct val="90000"/>
              </a:lnSpc>
              <a:spcBef>
                <a:spcPts val="0"/>
              </a:spcBef>
              <a:spcAft>
                <a:spcPts val="600"/>
              </a:spcAft>
              <a:buClrTx/>
              <a:buSzTx/>
              <a:tabLst/>
              <a:defRPr/>
            </a:pPr>
            <a:r>
              <a:rPr kumimoji="0" lang="da-DK" sz="1000" i="0" u="none" strike="noStrike" kern="1200" cap="none" spc="0" normalizeH="0" baseline="0" noProof="0" dirty="0">
                <a:ln>
                  <a:noFill/>
                </a:ln>
                <a:solidFill>
                  <a:srgbClr val="141969"/>
                </a:solidFill>
                <a:effectLst/>
                <a:uLnTx/>
                <a:uFillTx/>
                <a:latin typeface="Arial" panose="020B0604020202020204" pitchFamily="34" charset="0"/>
                <a:ea typeface="+mn-ea"/>
                <a:cs typeface="Arial" panose="020B0604020202020204" pitchFamily="34" charset="0"/>
              </a:rPr>
              <a:t>Andy Højholt 2020  og Sunesen 2023</a:t>
            </a:r>
          </a:p>
          <a:p>
            <a:pPr marL="57150" marR="0" lvl="0" fontAlgn="auto">
              <a:lnSpc>
                <a:spcPct val="90000"/>
              </a:lnSpc>
              <a:spcBef>
                <a:spcPts val="0"/>
              </a:spcBef>
              <a:spcAft>
                <a:spcPts val="600"/>
              </a:spcAft>
              <a:buClrTx/>
              <a:buSzTx/>
              <a:tabLst/>
              <a:defRPr/>
            </a:pPr>
            <a:r>
              <a:rPr kumimoji="0" lang="da-DK" sz="14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                                                   </a:t>
            </a:r>
          </a:p>
        </p:txBody>
      </p:sp>
      <p:pic>
        <p:nvPicPr>
          <p:cNvPr id="2" name="Billede 1">
            <a:extLst>
              <a:ext uri="{FF2B5EF4-FFF2-40B4-BE49-F238E27FC236}">
                <a16:creationId xmlns:a16="http://schemas.microsoft.com/office/drawing/2014/main" id="{E4A70C75-67C3-48D8-967A-32158D77541D}"/>
              </a:ext>
              <a:ext uri="{C183D7F6-B498-43B3-948B-1728B52AA6E4}">
                <adec:decorative xmlns:adec="http://schemas.microsoft.com/office/drawing/2017/decorative" val="1"/>
              </a:ext>
            </a:extLst>
          </p:cNvPr>
          <p:cNvPicPr>
            <a:picLocks noChangeAspect="1"/>
          </p:cNvPicPr>
          <p:nvPr/>
        </p:nvPicPr>
        <p:blipFill rotWithShape="1">
          <a:blip r:embed="rId3"/>
          <a:srcRect b="7973"/>
          <a:stretch/>
        </p:blipFill>
        <p:spPr>
          <a:xfrm>
            <a:off x="6194427" y="2092569"/>
            <a:ext cx="5181600" cy="3182938"/>
          </a:xfrm>
          <a:prstGeom prst="rect">
            <a:avLst/>
          </a:prstGeom>
          <a:noFill/>
        </p:spPr>
      </p:pic>
      <p:sp>
        <p:nvSpPr>
          <p:cNvPr id="3" name="Titel 2">
            <a:extLst>
              <a:ext uri="{FF2B5EF4-FFF2-40B4-BE49-F238E27FC236}">
                <a16:creationId xmlns:a16="http://schemas.microsoft.com/office/drawing/2014/main" id="{A77D4698-9083-71DC-094D-A252CBFF3622}"/>
              </a:ext>
            </a:extLst>
          </p:cNvPr>
          <p:cNvSpPr>
            <a:spLocks noGrp="1"/>
          </p:cNvSpPr>
          <p:nvPr>
            <p:ph type="title"/>
          </p:nvPr>
        </p:nvSpPr>
        <p:spPr>
          <a:xfrm>
            <a:off x="448464" y="1193074"/>
            <a:ext cx="10905336" cy="769583"/>
          </a:xfrm>
        </p:spPr>
        <p:txBody>
          <a:bodyPr vert="horz" wrap="square" lIns="91440" tIns="45720" rIns="91440" bIns="45720" anchor="b" anchorCtr="0"/>
          <a:lstStyle/>
          <a:p>
            <a:r>
              <a:rPr lang="da-DK" dirty="0"/>
              <a:t>Co-</a:t>
            </a:r>
            <a:r>
              <a:rPr lang="da-DK" dirty="0" err="1"/>
              <a:t>teaching</a:t>
            </a:r>
            <a:r>
              <a:rPr lang="da-DK" dirty="0"/>
              <a:t> – </a:t>
            </a:r>
            <a:r>
              <a:rPr lang="da-DK" dirty="0" err="1"/>
              <a:t>Sampraksis</a:t>
            </a:r>
            <a:r>
              <a:rPr lang="da-DK" dirty="0"/>
              <a:t> – Samarbejdsmodeller</a:t>
            </a:r>
          </a:p>
        </p:txBody>
      </p:sp>
    </p:spTree>
    <p:extLst>
      <p:ext uri="{BB962C8B-B14F-4D97-AF65-F5344CB8AC3E}">
        <p14:creationId xmlns:p14="http://schemas.microsoft.com/office/powerpoint/2010/main" val="68799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81CB7FAD-007C-BAC5-71CD-96B029A66840}"/>
              </a:ext>
            </a:extLst>
          </p:cNvPr>
          <p:cNvSpPr>
            <a:spLocks noGrp="1"/>
          </p:cNvSpPr>
          <p:nvPr>
            <p:ph type="sldNum" sz="quarter" idx="12"/>
          </p:nvPr>
        </p:nvSpPr>
        <p:spPr/>
        <p:txBody>
          <a:bodyPr/>
          <a:lstStyle/>
          <a:p>
            <a:fld id="{859873C9-BF5D-4A9A-BB31-45BBB7BABAF7}" type="slidenum">
              <a:rPr lang="da-DK" noProof="0" smtClean="0"/>
              <a:t>5</a:t>
            </a:fld>
            <a:endParaRPr lang="da-DK" noProof="0" dirty="0"/>
          </a:p>
        </p:txBody>
      </p:sp>
      <p:sp>
        <p:nvSpPr>
          <p:cNvPr id="2" name="Titel 1">
            <a:extLst>
              <a:ext uri="{FF2B5EF4-FFF2-40B4-BE49-F238E27FC236}">
                <a16:creationId xmlns:a16="http://schemas.microsoft.com/office/drawing/2014/main" id="{385A1E97-1B3C-0A32-5F08-E09F8FD89754}"/>
              </a:ext>
            </a:extLst>
          </p:cNvPr>
          <p:cNvSpPr>
            <a:spLocks noGrp="1"/>
          </p:cNvSpPr>
          <p:nvPr>
            <p:ph type="ctrTitle"/>
          </p:nvPr>
        </p:nvSpPr>
        <p:spPr>
          <a:xfrm>
            <a:off x="3416288" y="1635168"/>
            <a:ext cx="5359424" cy="491346"/>
          </a:xfrm>
        </p:spPr>
        <p:txBody>
          <a:bodyPr>
            <a:normAutofit fontScale="90000"/>
          </a:bodyPr>
          <a:lstStyle/>
          <a:p>
            <a:r>
              <a:rPr lang="da-DK" sz="4400" dirty="0"/>
              <a:t>Samarbejdsmodeller</a:t>
            </a:r>
            <a:endParaRPr lang="da-DK" dirty="0"/>
          </a:p>
        </p:txBody>
      </p:sp>
      <p:sp>
        <p:nvSpPr>
          <p:cNvPr id="3" name="Pladsholder til indhold 2">
            <a:extLst>
              <a:ext uri="{FF2B5EF4-FFF2-40B4-BE49-F238E27FC236}">
                <a16:creationId xmlns:a16="http://schemas.microsoft.com/office/drawing/2014/main" id="{92855AF9-65C2-BD26-BFC8-6BA297F982C9}"/>
              </a:ext>
            </a:extLst>
          </p:cNvPr>
          <p:cNvSpPr>
            <a:spLocks noGrp="1"/>
          </p:cNvSpPr>
          <p:nvPr>
            <p:ph type="subTitle" idx="1"/>
          </p:nvPr>
        </p:nvSpPr>
        <p:spPr>
          <a:xfrm>
            <a:off x="2932814" y="2126514"/>
            <a:ext cx="6326372" cy="2410317"/>
          </a:xfrm>
        </p:spPr>
        <p:txBody>
          <a:bodyPr>
            <a:normAutofit/>
          </a:bodyPr>
          <a:lstStyle/>
          <a:p>
            <a:pPr marL="0" indent="0">
              <a:buNone/>
            </a:pPr>
            <a:r>
              <a:rPr lang="da-DK" sz="2800" i="1" dirty="0"/>
              <a:t>”Det er vigtigt at være opmærksom på, at samarbejdsmodellerne ikke er et mål i sig selv, men derimod et middel til at kvalificere det pædagogiske arbejde”</a:t>
            </a:r>
          </a:p>
        </p:txBody>
      </p:sp>
    </p:spTree>
    <p:extLst>
      <p:ext uri="{BB962C8B-B14F-4D97-AF65-F5344CB8AC3E}">
        <p14:creationId xmlns:p14="http://schemas.microsoft.com/office/powerpoint/2010/main" val="273728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C2D46-E0BF-97B6-6A34-8CD8E12C8D47}"/>
              </a:ext>
            </a:extLst>
          </p:cNvPr>
          <p:cNvSpPr>
            <a:spLocks noGrp="1"/>
          </p:cNvSpPr>
          <p:nvPr>
            <p:ph type="title"/>
          </p:nvPr>
        </p:nvSpPr>
        <p:spPr/>
        <p:txBody>
          <a:bodyPr/>
          <a:lstStyle/>
          <a:p>
            <a:r>
              <a:rPr lang="da-DK" dirty="0"/>
              <a:t>De tre læringsspor i arbejdet med samarbejdsmodellerne</a:t>
            </a:r>
          </a:p>
        </p:txBody>
      </p:sp>
      <p:graphicFrame>
        <p:nvGraphicFramePr>
          <p:cNvPr id="4" name="Pladsholder til indhold 3">
            <a:extLst>
              <a:ext uri="{FF2B5EF4-FFF2-40B4-BE49-F238E27FC236}">
                <a16:creationId xmlns:a16="http://schemas.microsoft.com/office/drawing/2014/main" id="{DE74190D-0121-7EB0-CF26-ED2C904FDAFD}"/>
              </a:ext>
            </a:extLst>
          </p:cNvPr>
          <p:cNvGraphicFramePr>
            <a:graphicFrameLocks noGrp="1"/>
          </p:cNvGraphicFramePr>
          <p:nvPr>
            <p:ph sz="half" idx="1"/>
          </p:nvPr>
        </p:nvGraphicFramePr>
        <p:xfrm>
          <a:off x="838200" y="2932113"/>
          <a:ext cx="4827588" cy="324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indhold 4">
            <a:extLst>
              <a:ext uri="{FF2B5EF4-FFF2-40B4-BE49-F238E27FC236}">
                <a16:creationId xmlns:a16="http://schemas.microsoft.com/office/drawing/2014/main" id="{E545076E-5AAB-FAFA-FECC-8B0491BEF01C}"/>
              </a:ext>
            </a:extLst>
          </p:cNvPr>
          <p:cNvSpPr>
            <a:spLocks noGrp="1"/>
          </p:cNvSpPr>
          <p:nvPr>
            <p:ph sz="half" idx="2"/>
          </p:nvPr>
        </p:nvSpPr>
        <p:spPr/>
        <p:txBody>
          <a:bodyPr>
            <a:normAutofit fontScale="92500" lnSpcReduction="10000"/>
          </a:bodyPr>
          <a:lstStyle/>
          <a:p>
            <a:r>
              <a:rPr lang="da-DK" b="1" dirty="0">
                <a:solidFill>
                  <a:schemeClr val="accent2"/>
                </a:solidFill>
              </a:rPr>
              <a:t>Børnenes læring</a:t>
            </a:r>
          </a:p>
          <a:p>
            <a:pPr marL="0" indent="0">
              <a:buNone/>
            </a:pPr>
            <a:r>
              <a:rPr lang="da-DK" dirty="0">
                <a:solidFill>
                  <a:schemeClr val="accent2"/>
                </a:solidFill>
              </a:rPr>
              <a:t>Hvad og hvordan skal børnene lære –viden, færdigheder og kompetencer</a:t>
            </a:r>
          </a:p>
          <a:p>
            <a:r>
              <a:rPr lang="da-DK" b="1" dirty="0">
                <a:solidFill>
                  <a:schemeClr val="accent3"/>
                </a:solidFill>
              </a:rPr>
              <a:t>De professionelles læring</a:t>
            </a:r>
          </a:p>
          <a:p>
            <a:pPr marL="0" indent="0">
              <a:buNone/>
            </a:pPr>
            <a:r>
              <a:rPr lang="da-DK" dirty="0">
                <a:solidFill>
                  <a:schemeClr val="accent3"/>
                </a:solidFill>
              </a:rPr>
              <a:t>Hvilken viden og færdigheder skal tilegnes – pædagogisk(rammesætning), viden om udvikling, viden om børn, egen praksis</a:t>
            </a:r>
          </a:p>
          <a:p>
            <a:r>
              <a:rPr lang="da-DK" b="1" dirty="0">
                <a:solidFill>
                  <a:schemeClr val="accent5"/>
                </a:solidFill>
              </a:rPr>
              <a:t>Den organisatoriske læring</a:t>
            </a:r>
          </a:p>
          <a:p>
            <a:pPr marL="0" indent="0">
              <a:buNone/>
            </a:pPr>
            <a:r>
              <a:rPr lang="da-DK" dirty="0">
                <a:solidFill>
                  <a:schemeClr val="accent5"/>
                </a:solidFill>
              </a:rPr>
              <a:t>Struktur, kultur, hvad skal fastholdes eller rykkes ved i f.eks. Vaner, rutiner, forståelser</a:t>
            </a:r>
          </a:p>
        </p:txBody>
      </p:sp>
    </p:spTree>
    <p:extLst>
      <p:ext uri="{BB962C8B-B14F-4D97-AF65-F5344CB8AC3E}">
        <p14:creationId xmlns:p14="http://schemas.microsoft.com/office/powerpoint/2010/main" val="350759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806555" y="2089622"/>
            <a:ext cx="3092721" cy="3092721"/>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8431544" y="2089622"/>
            <a:ext cx="1830701" cy="3649278"/>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4011074" y="-39908"/>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6959264" y="903743"/>
            <a:ext cx="2560453" cy="2560453"/>
          </a:xfrm>
          <a:prstGeom prst="rect">
            <a:avLst/>
          </a:prstGeom>
        </p:spPr>
      </p:pic>
      <p:pic>
        <p:nvPicPr>
          <p:cNvPr id="11" name="Billede 10">
            <a:extLst>
              <a:ext uri="{FF2B5EF4-FFF2-40B4-BE49-F238E27FC236}">
                <a16:creationId xmlns:a16="http://schemas.microsoft.com/office/drawing/2014/main" id="{5456BF83-6E35-F7B1-78A7-06A86E9A106E}"/>
              </a:ext>
              <a:ext uri="{C183D7F6-B498-43B3-948B-1728B52AA6E4}">
                <adec:decorative xmlns:adec="http://schemas.microsoft.com/office/drawing/2017/decorative" val="1"/>
              </a:ext>
            </a:extLst>
          </p:cNvPr>
          <p:cNvPicPr>
            <a:picLocks noChangeAspect="1"/>
          </p:cNvPicPr>
          <p:nvPr/>
        </p:nvPicPr>
        <p:blipFill>
          <a:blip r:embed="rId6">
            <a:duotone>
              <a:schemeClr val="accent4">
                <a:shade val="45000"/>
                <a:satMod val="135000"/>
              </a:schemeClr>
              <a:prstClr val="white"/>
            </a:duotone>
          </a:blip>
          <a:stretch>
            <a:fillRect/>
          </a:stretch>
        </p:blipFill>
        <p:spPr>
          <a:xfrm>
            <a:off x="10405120" y="-841103"/>
            <a:ext cx="1460494" cy="2930725"/>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1"/>
            <a:ext cx="2743200" cy="668984"/>
          </a:xfrm>
        </p:spPr>
        <p:txBody>
          <a:bodyPr/>
          <a:lstStyle/>
          <a:p>
            <a:r>
              <a:rPr lang="da-DK" dirty="0"/>
              <a:t>En ansvarlig </a:t>
            </a:r>
            <a:br>
              <a:rPr lang="da-DK" dirty="0"/>
            </a:br>
            <a:r>
              <a:rPr lang="da-DK" dirty="0"/>
              <a:t>en observerer</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509285"/>
            <a:ext cx="2743200" cy="3758165"/>
          </a:xfrm>
        </p:spPr>
        <p:txBody>
          <a:bodyPr>
            <a:normAutofit/>
          </a:bodyPr>
          <a:lstStyle/>
          <a:p>
            <a:r>
              <a:rPr lang="da-DK" dirty="0"/>
              <a:t>Denne form er relevant, når der arbejdes med et særligt fokus og giver mulighed for feedback.</a:t>
            </a:r>
          </a:p>
          <a:p>
            <a:r>
              <a:rPr lang="da-DK" dirty="0"/>
              <a:t>Den ansvarlige leder aktiviteten og er nærværende med en gruppe børn.</a:t>
            </a:r>
          </a:p>
          <a:p>
            <a:r>
              <a:rPr lang="da-DK" dirty="0"/>
              <a:t>Den observerende indsamler data f.eks. om børns deltagelse, den voksnes ledelse af børnefællesskabet eller aktiviteten.</a:t>
            </a:r>
          </a:p>
          <a:p>
            <a:endParaRPr lang="da-DK" dirty="0"/>
          </a:p>
        </p:txBody>
      </p:sp>
    </p:spTree>
    <p:extLst>
      <p:ext uri="{BB962C8B-B14F-4D97-AF65-F5344CB8AC3E}">
        <p14:creationId xmlns:p14="http://schemas.microsoft.com/office/powerpoint/2010/main" val="11065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5355193" y="3112002"/>
            <a:ext cx="3092721" cy="3092721"/>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9480155" y="2126988"/>
            <a:ext cx="1830701" cy="3649278"/>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3968740" y="-565168"/>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8119929" y="92734"/>
            <a:ext cx="2560453" cy="2560453"/>
          </a:xfrm>
          <a:prstGeom prst="rect">
            <a:avLst/>
          </a:prstGeom>
        </p:spPr>
      </p:pic>
      <p:pic>
        <p:nvPicPr>
          <p:cNvPr id="11" name="Billede 10">
            <a:extLst>
              <a:ext uri="{FF2B5EF4-FFF2-40B4-BE49-F238E27FC236}">
                <a16:creationId xmlns:a16="http://schemas.microsoft.com/office/drawing/2014/main" id="{5456BF83-6E35-F7B1-78A7-06A86E9A106E}"/>
              </a:ext>
              <a:ext uri="{C183D7F6-B498-43B3-948B-1728B52AA6E4}">
                <adec:decorative xmlns:adec="http://schemas.microsoft.com/office/drawing/2017/decorative" val="1"/>
              </a:ext>
            </a:extLst>
          </p:cNvPr>
          <p:cNvPicPr>
            <a:picLocks noChangeAspect="1"/>
          </p:cNvPicPr>
          <p:nvPr/>
        </p:nvPicPr>
        <p:blipFill>
          <a:blip r:embed="rId6">
            <a:duotone>
              <a:schemeClr val="accent2">
                <a:shade val="45000"/>
                <a:satMod val="135000"/>
              </a:schemeClr>
              <a:prstClr val="white"/>
            </a:duotone>
          </a:blip>
          <a:stretch>
            <a:fillRect/>
          </a:stretch>
        </p:blipFill>
        <p:spPr>
          <a:xfrm>
            <a:off x="6690291" y="-451679"/>
            <a:ext cx="1818577" cy="3649278"/>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0"/>
            <a:ext cx="2743200" cy="647719"/>
          </a:xfrm>
        </p:spPr>
        <p:txBody>
          <a:bodyPr/>
          <a:lstStyle/>
          <a:p>
            <a:r>
              <a:rPr lang="da-DK" dirty="0"/>
              <a:t>En ansvarlig </a:t>
            </a:r>
            <a:br>
              <a:rPr lang="da-DK" dirty="0"/>
            </a:br>
            <a:r>
              <a:rPr lang="da-DK" dirty="0"/>
              <a:t>en assisterer</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488019"/>
            <a:ext cx="2743200" cy="3288247"/>
          </a:xfrm>
        </p:spPr>
        <p:txBody>
          <a:bodyPr>
            <a:normAutofit/>
          </a:bodyPr>
          <a:lstStyle/>
          <a:p>
            <a:r>
              <a:rPr lang="da-DK" dirty="0"/>
              <a:t>Den hovedansvarlige leder aktiviteten og sikre nærvær omkring hele børnegruppen.</a:t>
            </a:r>
          </a:p>
          <a:p>
            <a:r>
              <a:rPr lang="da-DK" dirty="0"/>
              <a:t>Assistenten hjælper med det praktiske og med at fastholde opmærksomhed, understøtter den hovedansvarlige og at alle børn har deltagelse.</a:t>
            </a:r>
          </a:p>
          <a:p>
            <a:r>
              <a:rPr lang="da-DK" dirty="0"/>
              <a:t>Bruges i voksenstyret aktivitet f.eks. samling.</a:t>
            </a:r>
          </a:p>
          <a:p>
            <a:endParaRPr lang="da-DK" dirty="0"/>
          </a:p>
        </p:txBody>
      </p:sp>
      <p:pic>
        <p:nvPicPr>
          <p:cNvPr id="17" name="Billede 16">
            <a:extLst>
              <a:ext uri="{FF2B5EF4-FFF2-40B4-BE49-F238E27FC236}">
                <a16:creationId xmlns:a16="http://schemas.microsoft.com/office/drawing/2014/main" id="{C05FBD1A-4101-35A3-1852-B76383A55DC5}"/>
              </a:ext>
              <a:ext uri="{C183D7F6-B498-43B3-948B-1728B52AA6E4}">
                <adec:decorative xmlns:adec="http://schemas.microsoft.com/office/drawing/2017/decorative" val="1"/>
              </a:ext>
            </a:extLst>
          </p:cNvPr>
          <p:cNvPicPr>
            <a:picLocks noChangeAspect="1"/>
          </p:cNvPicPr>
          <p:nvPr/>
        </p:nvPicPr>
        <p:blipFill>
          <a:blip r:embed="rId7">
            <a:duotone>
              <a:schemeClr val="accent5">
                <a:shade val="45000"/>
                <a:satMod val="135000"/>
              </a:schemeClr>
              <a:prstClr val="white"/>
            </a:duotone>
          </a:blip>
          <a:stretch>
            <a:fillRect/>
          </a:stretch>
        </p:blipFill>
        <p:spPr>
          <a:xfrm>
            <a:off x="4676897" y="2013283"/>
            <a:ext cx="1360266" cy="2711523"/>
          </a:xfrm>
          <a:prstGeom prst="rect">
            <a:avLst/>
          </a:prstGeom>
        </p:spPr>
      </p:pic>
      <p:pic>
        <p:nvPicPr>
          <p:cNvPr id="18" name="Billede 17">
            <a:extLst>
              <a:ext uri="{FF2B5EF4-FFF2-40B4-BE49-F238E27FC236}">
                <a16:creationId xmlns:a16="http://schemas.microsoft.com/office/drawing/2014/main" id="{45105EBA-B74D-5594-3E97-B0730CB3C27D}"/>
              </a:ext>
              <a:ext uri="{C183D7F6-B498-43B3-948B-1728B52AA6E4}">
                <adec:decorative xmlns:adec="http://schemas.microsoft.com/office/drawing/2017/decorative" val="1"/>
              </a:ext>
            </a:extLst>
          </p:cNvPr>
          <p:cNvPicPr>
            <a:picLocks noChangeAspect="1"/>
          </p:cNvPicPr>
          <p:nvPr/>
        </p:nvPicPr>
        <p:blipFill>
          <a:blip r:embed="rId7">
            <a:duotone>
              <a:schemeClr val="accent5">
                <a:shade val="45000"/>
                <a:satMod val="135000"/>
              </a:schemeClr>
              <a:prstClr val="white"/>
            </a:duotone>
          </a:blip>
          <a:stretch>
            <a:fillRect/>
          </a:stretch>
        </p:blipFill>
        <p:spPr>
          <a:xfrm>
            <a:off x="7358936" y="1976857"/>
            <a:ext cx="1360266" cy="2711523"/>
          </a:xfrm>
          <a:prstGeom prst="rect">
            <a:avLst/>
          </a:prstGeom>
        </p:spPr>
      </p:pic>
    </p:spTree>
    <p:extLst>
      <p:ext uri="{BB962C8B-B14F-4D97-AF65-F5344CB8AC3E}">
        <p14:creationId xmlns:p14="http://schemas.microsoft.com/office/powerpoint/2010/main" val="157114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046786" y="3191208"/>
            <a:ext cx="3092721" cy="3092721"/>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4677795" y="881164"/>
            <a:ext cx="1830701" cy="3649278"/>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3921152" y="-1463011"/>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9006947" y="1230081"/>
            <a:ext cx="2560453" cy="2560453"/>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0"/>
            <a:ext cx="2743200" cy="330367"/>
          </a:xfrm>
        </p:spPr>
        <p:txBody>
          <a:bodyPr>
            <a:normAutofit fontScale="90000"/>
          </a:bodyPr>
          <a:lstStyle/>
          <a:p>
            <a:r>
              <a:rPr lang="da-DK" sz="2200" dirty="0"/>
              <a:t>Teamaktiviteter</a:t>
            </a:r>
            <a:endParaRPr lang="da-DK" dirty="0"/>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170667"/>
            <a:ext cx="2743200" cy="3534807"/>
          </a:xfrm>
        </p:spPr>
        <p:txBody>
          <a:bodyPr>
            <a:normAutofit/>
          </a:bodyPr>
          <a:lstStyle/>
          <a:p>
            <a:r>
              <a:rPr lang="da-DK" dirty="0"/>
              <a:t>De voksne er fælles om ansvar og nærvær i aktiviteten for en fælles gruppe børn.</a:t>
            </a:r>
          </a:p>
          <a:p>
            <a:r>
              <a:rPr lang="da-DK" dirty="0"/>
              <a:t>Begge voksne er sammen om at styre aktiviteten og supplere hinanden. </a:t>
            </a:r>
          </a:p>
          <a:p>
            <a:r>
              <a:rPr lang="da-DK" dirty="0"/>
              <a:t>Modellen kan f.eks. bruges, når der skal visualiseres et emne eller en sang.</a:t>
            </a:r>
          </a:p>
        </p:txBody>
      </p:sp>
      <p:pic>
        <p:nvPicPr>
          <p:cNvPr id="2" name="Billede 1">
            <a:extLst>
              <a:ext uri="{FF2B5EF4-FFF2-40B4-BE49-F238E27FC236}">
                <a16:creationId xmlns:a16="http://schemas.microsoft.com/office/drawing/2014/main" id="{49DA3C03-B59E-55C5-E6E3-C75E01963130}"/>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6892129" y="881164"/>
            <a:ext cx="1830701" cy="3649278"/>
          </a:xfrm>
          <a:prstGeom prst="rect">
            <a:avLst/>
          </a:prstGeom>
        </p:spPr>
      </p:pic>
      <p:pic>
        <p:nvPicPr>
          <p:cNvPr id="5" name="Billede 4">
            <a:extLst>
              <a:ext uri="{FF2B5EF4-FFF2-40B4-BE49-F238E27FC236}">
                <a16:creationId xmlns:a16="http://schemas.microsoft.com/office/drawing/2014/main" id="{417DA6D0-01F1-B3EE-29D9-BB9C51D62958}"/>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blip>
          <a:stretch>
            <a:fillRect/>
          </a:stretch>
        </p:blipFill>
        <p:spPr>
          <a:xfrm>
            <a:off x="7546616" y="3578484"/>
            <a:ext cx="1200062" cy="2392176"/>
          </a:xfrm>
          <a:prstGeom prst="rect">
            <a:avLst/>
          </a:prstGeom>
        </p:spPr>
      </p:pic>
      <p:pic>
        <p:nvPicPr>
          <p:cNvPr id="6" name="Billede 5">
            <a:extLst>
              <a:ext uri="{FF2B5EF4-FFF2-40B4-BE49-F238E27FC236}">
                <a16:creationId xmlns:a16="http://schemas.microsoft.com/office/drawing/2014/main" id="{26046F48-1219-77BE-99A0-97DBBBCAC645}"/>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blip>
          <a:stretch>
            <a:fillRect/>
          </a:stretch>
        </p:blipFill>
        <p:spPr>
          <a:xfrm>
            <a:off x="7263048" y="-540856"/>
            <a:ext cx="1360266" cy="2711523"/>
          </a:xfrm>
          <a:prstGeom prst="rect">
            <a:avLst/>
          </a:prstGeom>
        </p:spPr>
      </p:pic>
    </p:spTree>
    <p:extLst>
      <p:ext uri="{BB962C8B-B14F-4D97-AF65-F5344CB8AC3E}">
        <p14:creationId xmlns:p14="http://schemas.microsoft.com/office/powerpoint/2010/main" val="447695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b3030085-7e63-4c18-86c0-82da061a2cc0"/>
</p:tagLst>
</file>

<file path=ppt/theme/theme1.xml><?xml version="1.0" encoding="utf-8"?>
<a:theme xmlns:a="http://schemas.openxmlformats.org/drawingml/2006/main" name="DNS_AalborgKommune">
  <a:themeElements>
    <a:clrScheme name="Aalborg Kommune">
      <a:dk1>
        <a:srgbClr val="000000"/>
      </a:dk1>
      <a:lt1>
        <a:srgbClr val="FFFFFF"/>
      </a:lt1>
      <a:dk2>
        <a:srgbClr val="141969"/>
      </a:dk2>
      <a:lt2>
        <a:srgbClr val="E7E6E6"/>
      </a:lt2>
      <a:accent1>
        <a:srgbClr val="141969"/>
      </a:accent1>
      <a:accent2>
        <a:srgbClr val="6E46A0"/>
      </a:accent2>
      <a:accent3>
        <a:srgbClr val="5CC3B7"/>
      </a:accent3>
      <a:accent4>
        <a:srgbClr val="EE7027"/>
      </a:accent4>
      <a:accent5>
        <a:srgbClr val="D61C64"/>
      </a:accent5>
      <a:accent6>
        <a:srgbClr val="224430"/>
      </a:accent6>
      <a:hlink>
        <a:srgbClr val="5CC3B7"/>
      </a:hlink>
      <a:folHlink>
        <a:srgbClr val="6E4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3" id="{B4023BE3-3A91-403B-B369-E39D401E69ED}" vid="{A36B01A8-27A8-42BC-B0D2-73E72C1520C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Nest_Delta</Template>
  <TotalTime>828</TotalTime>
  <Words>3606</Words>
  <Application>Microsoft Office PowerPoint</Application>
  <PresentationFormat>Widescreen</PresentationFormat>
  <Paragraphs>184</Paragraphs>
  <Slides>15</Slides>
  <Notes>15</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15</vt:i4>
      </vt:variant>
    </vt:vector>
  </HeadingPairs>
  <TitlesOfParts>
    <vt:vector size="18" baseType="lpstr">
      <vt:lpstr>Arial</vt:lpstr>
      <vt:lpstr>Calibri</vt:lpstr>
      <vt:lpstr>DNS_AalborgKommune</vt:lpstr>
      <vt:lpstr>Nest i dagtilbud PIXI Samarbejdsmodeller</vt:lpstr>
      <vt:lpstr>Indhold</vt:lpstr>
      <vt:lpstr>Samarbejde i Nest</vt:lpstr>
      <vt:lpstr>Co-teaching – Sampraksis – Samarbejdsmodeller</vt:lpstr>
      <vt:lpstr>Samarbejdsmodeller</vt:lpstr>
      <vt:lpstr>De tre læringsspor i arbejdet med samarbejdsmodellerne</vt:lpstr>
      <vt:lpstr>En ansvarlig  en observerer</vt:lpstr>
      <vt:lpstr>En ansvarlig  en assisterer</vt:lpstr>
      <vt:lpstr>Teamaktiviteter</vt:lpstr>
      <vt:lpstr>Stationsaktiviteter</vt:lpstr>
      <vt:lpstr>Parallel</vt:lpstr>
      <vt:lpstr>Alternative aktiviteter</vt:lpstr>
      <vt:lpstr> Kompetencer, ansvar og roller</vt:lpstr>
      <vt:lpstr>Arbejdet videre frem og fastholdelse</vt:lpstr>
      <vt:lpstr>Analyse af praksis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 i dagtilbud PIXI</dc:title>
  <dc:creator>Pernille Bonderup Christensen</dc:creator>
  <cp:lastModifiedBy>Anne Thorndahl Børsting</cp:lastModifiedBy>
  <cp:revision>9</cp:revision>
  <dcterms:created xsi:type="dcterms:W3CDTF">2023-09-14T11:35:40Z</dcterms:created>
  <dcterms:modified xsi:type="dcterms:W3CDTF">2026-01-15T09:10:28Z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edoc4:8080</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30099930</vt:lpwstr>
  </property>
  <property fmtid="{D5CDD505-2E9C-101B-9397-08002B2CF9AE}" pid="7" name="VerID">
    <vt:lpwstr>0</vt:lpwstr>
  </property>
  <property fmtid="{D5CDD505-2E9C-101B-9397-08002B2CF9AE}" pid="8" name="FilePath">
    <vt:lpwstr>\\S199222\eDocUsers\work\aak\n1lpbc</vt:lpwstr>
  </property>
  <property fmtid="{D5CDD505-2E9C-101B-9397-08002B2CF9AE}" pid="9" name="FileName">
    <vt:lpwstr>2023-090808-5 PIXI samarbejdsmodeller 30099930_24699206_0.PPTX</vt:lpwstr>
  </property>
  <property fmtid="{D5CDD505-2E9C-101B-9397-08002B2CF9AE}" pid="10" name="FullFileName">
    <vt:lpwstr>\\S199222\eDocUsers\work\aak\n1lpbc\2023-090808-5 PIXI samarbejdsmodeller 30099930_24699206_0.PPTX</vt:lpwstr>
  </property>
  <property fmtid="{D5CDD505-2E9C-101B-9397-08002B2CF9AE}" pid="11" name="CloudStatistics_StoryID">
    <vt:lpwstr>6967257d-184d-4155-8773-addeaf40a120</vt:lpwstr>
  </property>
</Properties>
</file>